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694" r:id="rId2"/>
    <p:sldId id="730" r:id="rId3"/>
    <p:sldId id="743" r:id="rId4"/>
    <p:sldId id="710" r:id="rId5"/>
    <p:sldId id="736" r:id="rId6"/>
    <p:sldId id="695" r:id="rId7"/>
    <p:sldId id="716" r:id="rId8"/>
    <p:sldId id="756" r:id="rId9"/>
    <p:sldId id="757" r:id="rId10"/>
    <p:sldId id="758" r:id="rId11"/>
    <p:sldId id="759" r:id="rId12"/>
    <p:sldId id="760" r:id="rId13"/>
    <p:sldId id="761" r:id="rId14"/>
    <p:sldId id="762" r:id="rId15"/>
    <p:sldId id="764" r:id="rId16"/>
    <p:sldId id="709" r:id="rId17"/>
    <p:sldId id="765" r:id="rId18"/>
    <p:sldId id="770" r:id="rId19"/>
    <p:sldId id="744" r:id="rId20"/>
    <p:sldId id="711" r:id="rId21"/>
    <p:sldId id="712" r:id="rId22"/>
    <p:sldId id="713" r:id="rId23"/>
    <p:sldId id="714" r:id="rId24"/>
    <p:sldId id="715" r:id="rId25"/>
    <p:sldId id="729" r:id="rId26"/>
    <p:sldId id="745" r:id="rId27"/>
    <p:sldId id="704" r:id="rId28"/>
    <p:sldId id="702" r:id="rId29"/>
    <p:sldId id="731" r:id="rId30"/>
    <p:sldId id="602" r:id="rId31"/>
    <p:sldId id="603" r:id="rId32"/>
    <p:sldId id="746" r:id="rId33"/>
    <p:sldId id="604" r:id="rId34"/>
    <p:sldId id="605" r:id="rId35"/>
    <p:sldId id="606" r:id="rId36"/>
    <p:sldId id="608" r:id="rId37"/>
    <p:sldId id="771" r:id="rId38"/>
    <p:sldId id="609" r:id="rId39"/>
    <p:sldId id="610" r:id="rId40"/>
    <p:sldId id="723" r:id="rId41"/>
    <p:sldId id="748" r:id="rId42"/>
    <p:sldId id="751" r:id="rId43"/>
    <p:sldId id="754" r:id="rId44"/>
    <p:sldId id="769" r:id="rId45"/>
    <p:sldId id="611" r:id="rId46"/>
    <p:sldId id="612" r:id="rId47"/>
    <p:sldId id="613" r:id="rId48"/>
    <p:sldId id="747" r:id="rId49"/>
    <p:sldId id="775" r:id="rId50"/>
    <p:sldId id="69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67" autoAdjust="0"/>
    <p:restoredTop sz="98860" autoAdjust="0"/>
  </p:normalViewPr>
  <p:slideViewPr>
    <p:cSldViewPr snapToGrid="0">
      <p:cViewPr>
        <p:scale>
          <a:sx n="73" d="100"/>
          <a:sy n="73" d="100"/>
        </p:scale>
        <p:origin x="1128" y="952"/>
      </p:cViewPr>
      <p:guideLst>
        <p:guide orient="horz" pos="2160"/>
        <p:guide pos="3840"/>
      </p:guideLst>
    </p:cSldViewPr>
  </p:slideViewPr>
  <p:notesTextViewPr>
    <p:cViewPr>
      <p:scale>
        <a:sx n="100" d="100"/>
        <a:sy n="100" d="100"/>
      </p:scale>
      <p:origin x="0" y="0"/>
    </p:cViewPr>
  </p:notesTextViewPr>
  <p:sorterViewPr>
    <p:cViewPr>
      <p:scale>
        <a:sx n="110" d="100"/>
        <a:sy n="110" d="100"/>
      </p:scale>
      <p:origin x="0" y="1928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10/16/17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10/16/17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44035"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46083"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dirty="0"/>
              <a:t>For lecture</a:t>
            </a:r>
          </a:p>
          <a:p>
            <a:pPr eaLnBrk="1" hangingPunct="1">
              <a:spcBef>
                <a:spcPct val="0"/>
              </a:spcBef>
            </a:pPr>
            <a:endParaRPr lang="en-US" dirty="0"/>
          </a:p>
          <a:p>
            <a:pPr eaLnBrk="1" hangingPunct="1">
              <a:spcBef>
                <a:spcPct val="0"/>
              </a:spcBef>
            </a:pPr>
            <a:r>
              <a:rPr lang="en-US" dirty="0"/>
              <a:t>This picture is as opposed to </a:t>
            </a:r>
          </a:p>
          <a:p>
            <a:pPr eaLnBrk="1" hangingPunct="1">
              <a:spcBef>
                <a:spcPct val="0"/>
              </a:spcBef>
            </a:pPr>
            <a:endParaRPr lang="en-US" dirty="0"/>
          </a:p>
          <a:p>
            <a:pPr eaLnBrk="1" hangingPunct="1">
              <a:spcBef>
                <a:spcPct val="0"/>
              </a:spcBef>
            </a:pPr>
            <a:r>
              <a:rPr lang="en-US" dirty="0"/>
              <a:t>Way 0</a:t>
            </a:r>
          </a:p>
          <a:p>
            <a:pPr eaLnBrk="1" hangingPunct="1">
              <a:spcBef>
                <a:spcPct val="0"/>
              </a:spcBef>
            </a:pPr>
            <a:r>
              <a:rPr lang="en-US" dirty="0"/>
              <a:t>              both red                 Set 0</a:t>
            </a:r>
          </a:p>
          <a:p>
            <a:pPr eaLnBrk="1" hangingPunct="1">
              <a:spcBef>
                <a:spcPct val="0"/>
              </a:spcBef>
            </a:pPr>
            <a:r>
              <a:rPr lang="en-US" dirty="0"/>
              <a:t>Way 1</a:t>
            </a:r>
          </a:p>
          <a:p>
            <a:pPr eaLnBrk="1" hangingPunct="1">
              <a:spcBef>
                <a:spcPct val="0"/>
              </a:spcBef>
            </a:pPr>
            <a:r>
              <a:rPr lang="en-US" dirty="0"/>
              <a:t>------------------------------------</a:t>
            </a:r>
          </a:p>
          <a:p>
            <a:pPr eaLnBrk="1" hangingPunct="1">
              <a:spcBef>
                <a:spcPct val="0"/>
              </a:spcBef>
            </a:pPr>
            <a:r>
              <a:rPr lang="en-US" dirty="0"/>
              <a:t>Way 0</a:t>
            </a:r>
          </a:p>
          <a:p>
            <a:pPr eaLnBrk="1" hangingPunct="1">
              <a:spcBef>
                <a:spcPct val="0"/>
              </a:spcBef>
            </a:pPr>
            <a:r>
              <a:rPr lang="en-US" dirty="0"/>
              <a:t>               both green             Set 1</a:t>
            </a:r>
          </a:p>
          <a:p>
            <a:pPr eaLnBrk="1" hangingPunct="1">
              <a:spcBef>
                <a:spcPct val="0"/>
              </a:spcBef>
            </a:pPr>
            <a:r>
              <a:rPr lang="en-US" dirty="0"/>
              <a:t>Way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48131"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50179"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lecture</a:t>
            </a:r>
          </a:p>
          <a:p>
            <a:pPr eaLnBrk="1" hangingPunct="1">
              <a:spcBef>
                <a:spcPct val="0"/>
              </a:spcBef>
            </a:pPr>
            <a:endParaRPr lang="en-US"/>
          </a:p>
          <a:p>
            <a:pPr eaLnBrk="1" hangingPunct="1">
              <a:spcBef>
                <a:spcPct val="0"/>
              </a:spcBef>
            </a:pPr>
            <a:r>
              <a:rPr lang="en-US"/>
              <a:t>Another sample string to try 0 1 2 3 0 8 11 0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43</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44</a:t>
            </a:fld>
            <a:endParaRPr lang="en-US" smtClean="0">
              <a:solidFill>
                <a:srgbClr val="000000"/>
              </a:solidFill>
            </a:endParaRPr>
          </a:p>
        </p:txBody>
      </p:sp>
    </p:spTree>
    <p:extLst>
      <p:ext uri="{BB962C8B-B14F-4D97-AF65-F5344CB8AC3E}">
        <p14:creationId xmlns:p14="http://schemas.microsoft.com/office/powerpoint/2010/main" val="62966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401638" y="587375"/>
            <a:ext cx="607060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46</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xfrm>
            <a:off x="381000" y="685800"/>
            <a:ext cx="6096000" cy="3429000"/>
          </a:xfrm>
          <a:noFill/>
          <a:ln w="9525">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extLst>
      <p:ext uri="{BB962C8B-B14F-4D97-AF65-F5344CB8AC3E}">
        <p14:creationId xmlns:p14="http://schemas.microsoft.com/office/powerpoint/2010/main" val="56758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extLst>
      <p:ext uri="{BB962C8B-B14F-4D97-AF65-F5344CB8AC3E}">
        <p14:creationId xmlns:p14="http://schemas.microsoft.com/office/powerpoint/2010/main" val="65525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398463" y="692150"/>
            <a:ext cx="6069012" cy="3414713"/>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403225" y="587375"/>
            <a:ext cx="6070600" cy="3416300"/>
          </a:xfrm>
          <a:noFill/>
          <a:ln>
            <a:solidFill>
              <a:srgbClr val="000000"/>
            </a:solidFill>
            <a:miter lim="800000"/>
            <a:headEnd/>
            <a:tailEnd/>
          </a:ln>
        </p:spPr>
      </p:sp>
      <p:sp>
        <p:nvSpPr>
          <p:cNvPr id="41987" name="Rectangle 3"/>
          <p:cNvSpPr>
            <a:spLocks noGrp="1" noChangeArrowheads="1"/>
          </p:cNvSpPr>
          <p:nvPr>
            <p:ph type="body" idx="1"/>
          </p:nvPr>
        </p:nvSpPr>
        <p:spPr bwMode="auto">
          <a:xfrm>
            <a:off x="515938" y="4343400"/>
            <a:ext cx="5910262" cy="4114800"/>
          </a:xfrm>
          <a:noFill/>
        </p:spPr>
        <p:txBody>
          <a:bodyPr wrap="square" lIns="91422" tIns="45711" rIns="91422" bIns="45711"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10/16/17</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10/16/17</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10/16/17</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1"/>
            <a:ext cx="7636933" cy="474663"/>
          </a:xfrm>
        </p:spPr>
        <p:txBody>
          <a:bodyPr/>
          <a:lstStyle/>
          <a:p>
            <a:r>
              <a:rPr lang="en-US"/>
              <a:t>Click to edit Master title style</a:t>
            </a:r>
          </a:p>
        </p:txBody>
      </p:sp>
      <p:sp>
        <p:nvSpPr>
          <p:cNvPr id="3" name="Text Placeholder 2"/>
          <p:cNvSpPr>
            <a:spLocks noGrp="1"/>
          </p:cNvSpPr>
          <p:nvPr>
            <p:ph type="body" sz="half" idx="1"/>
          </p:nvPr>
        </p:nvSpPr>
        <p:spPr>
          <a:xfrm>
            <a:off x="914400" y="1143001"/>
            <a:ext cx="51308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143000"/>
            <a:ext cx="51308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2287589"/>
            <a:ext cx="51308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8712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11200" y="914400"/>
            <a:ext cx="108712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10/16/17</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10/16/17</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10/16/17</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10/16/17</a:t>
            </a:fld>
            <a:endParaRPr lang="en-US" dirty="0"/>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10/16/17</a:t>
            </a:fld>
            <a:endParaRPr lang="en-US" dirty="0"/>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10/16/17</a:t>
            </a:fld>
            <a:endParaRPr lang="en-US" dirty="0"/>
          </a:p>
        </p:txBody>
      </p:sp>
      <p:sp>
        <p:nvSpPr>
          <p:cNvPr id="3" name="Footer Placeholder 2"/>
          <p:cNvSpPr>
            <a:spLocks noGrp="1"/>
          </p:cNvSpPr>
          <p:nvPr>
            <p:ph type="ftr" sz="quarter" idx="11"/>
          </p:nvPr>
        </p:nvSpPr>
        <p:spPr/>
        <p:txBody>
          <a:bodyPr/>
          <a:lstStyle/>
          <a:p>
            <a:r>
              <a:rPr lang="en-US" dirty="0" smtClean="0"/>
              <a:t>Fall 2013 --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10/16/17</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10/16/17</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10/16/17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#22</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6.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Caches Part 2</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r>
              <a:rPr lang="en-US" dirty="0"/>
              <a:t>Instructors:</a:t>
            </a:r>
          </a:p>
          <a:p>
            <a:r>
              <a:rPr lang="en-US" dirty="0" err="1" smtClean="0"/>
              <a:t>Krste</a:t>
            </a:r>
            <a:r>
              <a:rPr lang="en-US" dirty="0" smtClean="0"/>
              <a:t> </a:t>
            </a:r>
            <a:r>
              <a:rPr lang="en-US" dirty="0" err="1" smtClean="0"/>
              <a:t>Asanović</a:t>
            </a:r>
            <a:r>
              <a:rPr lang="en-US" dirty="0" smtClean="0"/>
              <a:t> &amp; Randy H. Katz</a:t>
            </a:r>
            <a:endParaRPr lang="en-US" dirty="0"/>
          </a:p>
          <a:p>
            <a:pPr>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
        <p:nvSpPr>
          <p:cNvPr id="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a:t>
            </a:fld>
            <a:endParaRPr lang="en-US"/>
          </a:p>
        </p:txBody>
      </p:sp>
      <p:sp>
        <p:nvSpPr>
          <p:cNvPr id="4" name="Date Placeholder 3"/>
          <p:cNvSpPr txBox="1">
            <a:spLocks/>
          </p:cNvSpPr>
          <p:nvPr/>
        </p:nvSpPr>
        <p:spPr>
          <a:xfrm>
            <a:off x="65384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2622155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lnSpc>
                <a:spcPct val="85000"/>
              </a:lnSpc>
            </a:pPr>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609600" y="1430190"/>
            <a:ext cx="108966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a:buClr>
                <a:schemeClr val="tx1"/>
              </a:buClr>
              <a:defRPr/>
            </a:pPr>
            <a:r>
              <a:rPr lang="en-US" dirty="0" smtClean="0">
                <a:solidFill>
                  <a:srgbClr val="0000FF"/>
                </a:solidFill>
              </a:rPr>
              <a:t>Set Index</a:t>
            </a:r>
            <a:r>
              <a:rPr lang="en-US" dirty="0" smtClean="0"/>
              <a:t>: Selects which set</a:t>
            </a:r>
          </a:p>
          <a:p>
            <a:pPr>
              <a:buClr>
                <a:schemeClr val="tx1"/>
              </a:buClr>
              <a:defRPr/>
            </a:pPr>
            <a:r>
              <a:rPr lang="en-US" dirty="0" smtClean="0">
                <a:solidFill>
                  <a:srgbClr val="0000FF"/>
                </a:solidFill>
              </a:rPr>
              <a:t>Tag</a:t>
            </a:r>
            <a:r>
              <a:rPr lang="en-US" dirty="0" smtClean="0"/>
              <a:t>: Remaining portion of processor address</a:t>
            </a:r>
          </a:p>
          <a:p>
            <a:pPr>
              <a:defRPr/>
            </a:pPr>
            <a:endParaRPr lang="en-US" dirty="0" smtClean="0"/>
          </a:p>
          <a:p>
            <a:pPr>
              <a:defRPr/>
            </a:pPr>
            <a:endParaRPr lang="en-US" dirty="0" smtClean="0"/>
          </a:p>
          <a:p>
            <a:r>
              <a:rPr lang="en-US" dirty="0" smtClean="0"/>
              <a:t>Size of Index = log</a:t>
            </a:r>
            <a:r>
              <a:rPr lang="en-US" baseline="-25000" dirty="0" smtClean="0"/>
              <a:t>2</a:t>
            </a:r>
            <a:r>
              <a:rPr lang="en-US" dirty="0" smtClean="0"/>
              <a:t>(number of sets)</a:t>
            </a:r>
          </a:p>
          <a:p>
            <a:r>
              <a:rPr lang="en-US" dirty="0" smtClean="0"/>
              <a:t>Size of Tag = Address size – Size of Index </a:t>
            </a:r>
            <a:r>
              <a:rPr lang="en-US" dirty="0"/>
              <a:t/>
            </a:r>
            <a:br>
              <a:rPr lang="en-US" dirty="0"/>
            </a:br>
            <a:r>
              <a:rPr lang="en-US" dirty="0" smtClean="0"/>
              <a:t>			</a:t>
            </a:r>
            <a:r>
              <a:rPr lang="en-US" dirty="0"/>
              <a:t> </a:t>
            </a:r>
            <a:r>
              <a:rPr lang="en-US" dirty="0" smtClean="0"/>
              <a:t>           – log</a:t>
            </a:r>
            <a:r>
              <a:rPr lang="en-US" baseline="-25000" dirty="0" smtClean="0"/>
              <a:t>2</a:t>
            </a:r>
            <a:r>
              <a:rPr lang="en-US" dirty="0" smtClean="0"/>
              <a:t>(number of bytes/block)</a:t>
            </a:r>
          </a:p>
          <a:p>
            <a:pPr>
              <a:buNone/>
              <a:defRPr/>
            </a:pPr>
            <a:endParaRPr lang="en-US" dirty="0" smtClean="0"/>
          </a:p>
          <a:p>
            <a:pPr>
              <a:defRPr/>
            </a:pPr>
            <a:endParaRPr lang="en-US" dirty="0">
              <a:ea typeface="+mn-ea"/>
              <a:cs typeface="+mn-cs"/>
            </a:endParaRPr>
          </a:p>
        </p:txBody>
      </p:sp>
      <p:grpSp>
        <p:nvGrpSpPr>
          <p:cNvPr id="20" name="Group 19"/>
          <p:cNvGrpSpPr/>
          <p:nvPr/>
        </p:nvGrpSpPr>
        <p:grpSpPr>
          <a:xfrm>
            <a:off x="2362200" y="3606172"/>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 offset</a:t>
              </a: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Set Index</a:t>
              </a: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cxnSp>
        <p:nvCxnSpPr>
          <p:cNvPr id="18" name="Straight Arrow Connector 17"/>
          <p:cNvCxnSpPr/>
          <p:nvPr/>
        </p:nvCxnSpPr>
        <p:spPr>
          <a:xfrm>
            <a:off x="2362200" y="3529972"/>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126853" y="3130713"/>
            <a:ext cx="4237759" cy="461665"/>
          </a:xfrm>
          <a:prstGeom prst="rect">
            <a:avLst/>
          </a:prstGeom>
          <a:noFill/>
        </p:spPr>
        <p:txBody>
          <a:bodyPr wrap="none" rtlCol="0">
            <a:spAutoFit/>
          </a:bodyPr>
          <a:lstStyle/>
          <a:p>
            <a:r>
              <a:rPr lang="en-US" sz="2400" dirty="0"/>
              <a:t>Processor Address (32-bits total)</a:t>
            </a:r>
          </a:p>
        </p:txBody>
      </p:sp>
      <p:sp>
        <p:nvSpPr>
          <p:cNvPr id="14"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
        <p:nvSpPr>
          <p:cNvPr id="17"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10</a:t>
            </a:fld>
            <a:endParaRPr lang="en-US"/>
          </a:p>
        </p:txBody>
      </p:sp>
    </p:spTree>
    <p:extLst>
      <p:ext uri="{BB962C8B-B14F-4D97-AF65-F5344CB8AC3E}">
        <p14:creationId xmlns:p14="http://schemas.microsoft.com/office/powerpoint/2010/main" val="5098487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Limits Number of Sets?</a:t>
            </a:r>
          </a:p>
        </p:txBody>
      </p:sp>
      <p:sp>
        <p:nvSpPr>
          <p:cNvPr id="3" name="Content Placeholder 2"/>
          <p:cNvSpPr>
            <a:spLocks noGrp="1"/>
          </p:cNvSpPr>
          <p:nvPr>
            <p:ph idx="1"/>
          </p:nvPr>
        </p:nvSpPr>
        <p:spPr/>
        <p:txBody>
          <a:bodyPr>
            <a:normAutofit/>
          </a:bodyPr>
          <a:lstStyle/>
          <a:p>
            <a:pPr lvl="0">
              <a:defRPr/>
            </a:pPr>
            <a:r>
              <a:rPr lang="en-US" dirty="0" smtClean="0"/>
              <a:t>For a given total number of blocks, we save comparators if have more than two sets</a:t>
            </a:r>
          </a:p>
          <a:p>
            <a:r>
              <a:rPr lang="en-US" dirty="0" smtClean="0"/>
              <a:t>Limit: As Many Sets as Cache Blocks =&gt; only one block per set – only needs one comparator! </a:t>
            </a:r>
          </a:p>
          <a:p>
            <a:r>
              <a:rPr lang="en-US" dirty="0" smtClean="0"/>
              <a:t>Called “Direct-Mapped” Design</a:t>
            </a:r>
          </a:p>
          <a:p>
            <a:endParaRPr lang="en-US" dirty="0" smtClean="0"/>
          </a:p>
          <a:p>
            <a:endParaRPr lang="en-US" dirty="0" smtClean="0"/>
          </a:p>
        </p:txBody>
      </p:sp>
      <p:sp>
        <p:nvSpPr>
          <p:cNvPr id="14"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11</a:t>
            </a:fld>
            <a:endParaRPr lang="en-US"/>
          </a:p>
        </p:txBody>
      </p:sp>
      <p:grpSp>
        <p:nvGrpSpPr>
          <p:cNvPr id="17" name="Group 16"/>
          <p:cNvGrpSpPr/>
          <p:nvPr/>
        </p:nvGrpSpPr>
        <p:grpSpPr>
          <a:xfrm>
            <a:off x="2667000" y="510540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 offset</a:t>
              </a:r>
            </a:p>
          </p:txBody>
        </p:sp>
        <p:sp>
          <p:nvSpPr>
            <p:cNvPr id="22" name="Text Box 10"/>
            <p:cNvSpPr txBox="1">
              <a:spLocks noChangeArrowheads="1"/>
            </p:cNvSpPr>
            <p:nvPr/>
          </p:nvSpPr>
          <p:spPr bwMode="auto">
            <a:xfrm>
              <a:off x="4923805"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2"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Tree>
    <p:extLst>
      <p:ext uri="{BB962C8B-B14F-4D97-AF65-F5344CB8AC3E}">
        <p14:creationId xmlns:p14="http://schemas.microsoft.com/office/powerpoint/2010/main" val="27315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sz="4000" dirty="0"/>
              <a:t>Direct Mapped Cache Example: </a:t>
            </a:r>
            <a:br>
              <a:rPr lang="en-US" sz="4000" dirty="0"/>
            </a:br>
            <a:r>
              <a:rPr lang="en-US" sz="4000" dirty="0"/>
              <a:t>Mapping a 6-bit Memory Address</a:t>
            </a:r>
          </a:p>
        </p:txBody>
      </p:sp>
      <p:sp>
        <p:nvSpPr>
          <p:cNvPr id="29" name="Content Placeholder 28"/>
          <p:cNvSpPr>
            <a:spLocks noGrp="1"/>
          </p:cNvSpPr>
          <p:nvPr>
            <p:ph idx="1"/>
          </p:nvPr>
        </p:nvSpPr>
        <p:spPr>
          <a:xfrm>
            <a:off x="609600" y="3429000"/>
            <a:ext cx="10972800" cy="3200400"/>
          </a:xfrm>
        </p:spPr>
        <p:txBody>
          <a:bodyPr>
            <a:noAutofit/>
          </a:bodyPr>
          <a:lstStyle/>
          <a:p>
            <a:r>
              <a:rPr lang="en-US" sz="2000" dirty="0"/>
              <a:t>In example, block size is 4 bytes/1 word</a:t>
            </a:r>
          </a:p>
          <a:p>
            <a:r>
              <a:rPr lang="en-US" sz="2000" dirty="0"/>
              <a:t>Memory and cache blocks always the same size, unit of transfer between memory and cache</a:t>
            </a:r>
          </a:p>
          <a:p>
            <a:r>
              <a:rPr lang="en-US" sz="2000" dirty="0"/>
              <a:t># Memory blocks &gt;&gt; # Cache blocks</a:t>
            </a:r>
          </a:p>
          <a:p>
            <a:pPr lvl="1"/>
            <a:r>
              <a:rPr lang="en-US" sz="2000" dirty="0"/>
              <a:t>16 Memory blocks = 16 words = 64 bytes =&gt; 6 bits to address all bytes</a:t>
            </a:r>
          </a:p>
          <a:p>
            <a:pPr lvl="1"/>
            <a:r>
              <a:rPr lang="en-US" sz="2000" dirty="0"/>
              <a:t>4 Cache blocks, 4 bytes (1 word) per block</a:t>
            </a:r>
          </a:p>
          <a:p>
            <a:pPr lvl="1"/>
            <a:r>
              <a:rPr lang="en-US" sz="2000" dirty="0"/>
              <a:t>4 Memory blocks map to each cache block</a:t>
            </a:r>
          </a:p>
          <a:p>
            <a:r>
              <a:rPr lang="en-US" sz="2000" dirty="0"/>
              <a:t>Memory block to cache block, aka </a:t>
            </a:r>
            <a:r>
              <a:rPr lang="en-US" sz="2000" i="1" dirty="0">
                <a:solidFill>
                  <a:srgbClr val="0000FF"/>
                </a:solidFill>
              </a:rPr>
              <a:t>index</a:t>
            </a:r>
            <a:r>
              <a:rPr lang="en-US" sz="2000" dirty="0"/>
              <a:t>: middle two bits</a:t>
            </a:r>
          </a:p>
          <a:p>
            <a:r>
              <a:rPr lang="en-US" sz="2000" dirty="0"/>
              <a:t>Which memory block is in a given cache block, aka </a:t>
            </a:r>
            <a:r>
              <a:rPr lang="en-US" sz="2000" i="1" dirty="0">
                <a:solidFill>
                  <a:srgbClr val="0000FF"/>
                </a:solidFill>
              </a:rPr>
              <a:t>tag</a:t>
            </a:r>
            <a:r>
              <a:rPr lang="en-US" sz="2000" dirty="0"/>
              <a:t>: top two bits</a:t>
            </a:r>
          </a:p>
        </p:txBody>
      </p:sp>
      <p:sp>
        <p:nvSpPr>
          <p:cNvPr id="2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12</a:t>
            </a:fld>
            <a:endParaRPr lang="en-US"/>
          </a:p>
        </p:txBody>
      </p:sp>
      <p:sp>
        <p:nvSpPr>
          <p:cNvPr id="7" name="Rectangle 6"/>
          <p:cNvSpPr/>
          <p:nvPr/>
        </p:nvSpPr>
        <p:spPr>
          <a:xfrm>
            <a:off x="2971800" y="1743214"/>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2971801" y="1336814"/>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a:t>0</a:t>
              </a:r>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a:t>5</a:t>
              </a:r>
            </a:p>
          </p:txBody>
        </p:sp>
      </p:grpSp>
      <p:grpSp>
        <p:nvGrpSpPr>
          <p:cNvPr id="8" name="Group 20"/>
          <p:cNvGrpSpPr/>
          <p:nvPr/>
        </p:nvGrpSpPr>
        <p:grpSpPr>
          <a:xfrm>
            <a:off x="7187407" y="1336814"/>
            <a:ext cx="2044819" cy="1657410"/>
            <a:chOff x="5663406" y="1473200"/>
            <a:chExt cx="2044819" cy="1657410"/>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a:t>1</a:t>
              </a:r>
            </a:p>
          </p:txBody>
        </p:sp>
        <p:sp>
          <p:nvSpPr>
            <p:cNvPr id="18" name="TextBox 17"/>
            <p:cNvSpPr txBox="1"/>
            <p:nvPr/>
          </p:nvSpPr>
          <p:spPr>
            <a:xfrm>
              <a:off x="5676900" y="2730500"/>
              <a:ext cx="2031325" cy="400110"/>
            </a:xfrm>
            <a:prstGeom prst="rect">
              <a:avLst/>
            </a:prstGeom>
            <a:noFill/>
          </p:spPr>
          <p:txBody>
            <a:bodyPr wrap="none" rtlCol="0">
              <a:spAutoFit/>
            </a:bodyPr>
            <a:lstStyle/>
            <a:p>
              <a:r>
                <a:rPr lang="en-US" sz="2000" dirty="0"/>
                <a:t>Byte Within Block</a:t>
              </a:r>
            </a:p>
          </p:txBody>
        </p:sp>
        <p:sp>
          <p:nvSpPr>
            <p:cNvPr id="22" name="TextBox 21"/>
            <p:cNvSpPr txBox="1"/>
            <p:nvPr/>
          </p:nvSpPr>
          <p:spPr>
            <a:xfrm>
              <a:off x="5867400" y="2036921"/>
              <a:ext cx="1562031" cy="461665"/>
            </a:xfrm>
            <a:prstGeom prst="rect">
              <a:avLst/>
            </a:prstGeom>
            <a:noFill/>
          </p:spPr>
          <p:txBody>
            <a:bodyPr wrap="none" rtlCol="0">
              <a:spAutoFit/>
            </a:bodyPr>
            <a:lstStyle/>
            <a:p>
              <a:r>
                <a:rPr lang="en-US" sz="2400" i="1" dirty="0">
                  <a:solidFill>
                    <a:srgbClr val="0000FF"/>
                  </a:solidFill>
                </a:rPr>
                <a:t>Byte Offset</a:t>
              </a:r>
              <a:endParaRPr lang="en-US" sz="2400" i="1" dirty="0"/>
            </a:p>
          </p:txBody>
        </p:sp>
      </p:grpSp>
      <p:grpSp>
        <p:nvGrpSpPr>
          <p:cNvPr id="17" name="Group 21"/>
          <p:cNvGrpSpPr/>
          <p:nvPr/>
        </p:nvGrpSpPr>
        <p:grpSpPr>
          <a:xfrm>
            <a:off x="5130007" y="1336814"/>
            <a:ext cx="2029953" cy="1670110"/>
            <a:chOff x="3606006" y="1473200"/>
            <a:chExt cx="2029953" cy="1670110"/>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a:t>2</a:t>
              </a:r>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a:t>3</a:t>
              </a:r>
            </a:p>
          </p:txBody>
        </p:sp>
        <p:sp>
          <p:nvSpPr>
            <p:cNvPr id="19" name="TextBox 18"/>
            <p:cNvSpPr txBox="1"/>
            <p:nvPr/>
          </p:nvSpPr>
          <p:spPr>
            <a:xfrm>
              <a:off x="3810000" y="2743200"/>
              <a:ext cx="1690612" cy="400110"/>
            </a:xfrm>
            <a:prstGeom prst="rect">
              <a:avLst/>
            </a:prstGeom>
            <a:noFill/>
          </p:spPr>
          <p:txBody>
            <a:bodyPr wrap="none" rtlCol="0">
              <a:spAutoFit/>
            </a:bodyPr>
            <a:lstStyle/>
            <a:p>
              <a:pPr algn="ctr"/>
              <a:r>
                <a:rPr lang="en-US" sz="2000" dirty="0"/>
                <a:t>Block Within $</a:t>
              </a:r>
            </a:p>
          </p:txBody>
        </p:sp>
      </p:grpSp>
      <p:grpSp>
        <p:nvGrpSpPr>
          <p:cNvPr id="21" name="Group 22"/>
          <p:cNvGrpSpPr/>
          <p:nvPr/>
        </p:nvGrpSpPr>
        <p:grpSpPr>
          <a:xfrm>
            <a:off x="2438401" y="1336814"/>
            <a:ext cx="2664159" cy="2015986"/>
            <a:chOff x="914400" y="1473200"/>
            <a:chExt cx="2664159" cy="2015986"/>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a:t>4</a:t>
              </a:r>
            </a:p>
          </p:txBody>
        </p:sp>
        <p:sp>
          <p:nvSpPr>
            <p:cNvPr id="20" name="TextBox 19"/>
            <p:cNvSpPr txBox="1"/>
            <p:nvPr/>
          </p:nvSpPr>
          <p:spPr>
            <a:xfrm>
              <a:off x="914400" y="2781300"/>
              <a:ext cx="2650807" cy="707886"/>
            </a:xfrm>
            <a:prstGeom prst="rect">
              <a:avLst/>
            </a:prstGeom>
            <a:noFill/>
          </p:spPr>
          <p:txBody>
            <a:bodyPr wrap="square" rtlCol="0">
              <a:spAutoFit/>
            </a:bodyPr>
            <a:lstStyle/>
            <a:p>
              <a:pPr algn="ctr"/>
              <a:r>
                <a:rPr lang="en-US" sz="2000" dirty="0" err="1"/>
                <a:t>Mem</a:t>
              </a:r>
              <a:r>
                <a:rPr lang="en-US" sz="2000" dirty="0"/>
                <a:t> Block Within</a:t>
              </a:r>
              <a:br>
                <a:rPr lang="en-US" sz="2000" dirty="0"/>
              </a:br>
              <a:r>
                <a:rPr lang="en-US" sz="2000" dirty="0"/>
                <a:t>$ Block</a:t>
              </a:r>
            </a:p>
          </p:txBody>
        </p:sp>
      </p:grpSp>
      <p:sp>
        <p:nvSpPr>
          <p:cNvPr id="4" name="TextBox 3"/>
          <p:cNvSpPr txBox="1"/>
          <p:nvPr/>
        </p:nvSpPr>
        <p:spPr>
          <a:xfrm>
            <a:off x="3657600" y="1828800"/>
            <a:ext cx="697948" cy="523220"/>
          </a:xfrm>
          <a:prstGeom prst="rect">
            <a:avLst/>
          </a:prstGeom>
          <a:noFill/>
        </p:spPr>
        <p:txBody>
          <a:bodyPr wrap="none" rtlCol="0">
            <a:spAutoFit/>
          </a:bodyPr>
          <a:lstStyle/>
          <a:p>
            <a:r>
              <a:rPr lang="en-US" sz="2800" i="1" dirty="0">
                <a:solidFill>
                  <a:srgbClr val="0000FF"/>
                </a:solidFill>
              </a:rPr>
              <a:t>Tag</a:t>
            </a:r>
          </a:p>
        </p:txBody>
      </p:sp>
      <p:sp>
        <p:nvSpPr>
          <p:cNvPr id="5" name="TextBox 4"/>
          <p:cNvSpPr txBox="1"/>
          <p:nvPr/>
        </p:nvSpPr>
        <p:spPr>
          <a:xfrm>
            <a:off x="5715000" y="1828800"/>
            <a:ext cx="962956" cy="523220"/>
          </a:xfrm>
          <a:prstGeom prst="rect">
            <a:avLst/>
          </a:prstGeom>
          <a:noFill/>
        </p:spPr>
        <p:txBody>
          <a:bodyPr wrap="none" rtlCol="0">
            <a:spAutoFit/>
          </a:bodyPr>
          <a:lstStyle/>
          <a:p>
            <a:r>
              <a:rPr lang="en-US" sz="2800" i="1" dirty="0">
                <a:solidFill>
                  <a:srgbClr val="0000FF"/>
                </a:solidFill>
              </a:rPr>
              <a:t>Index</a:t>
            </a:r>
          </a:p>
        </p:txBody>
      </p:sp>
      <p:sp>
        <p:nvSpPr>
          <p:cNvPr id="24"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2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Tree>
    <p:extLst>
      <p:ext uri="{BB962C8B-B14F-4D97-AF65-F5344CB8AC3E}">
        <p14:creationId xmlns:p14="http://schemas.microsoft.com/office/powerpoint/2010/main" val="174524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marL="457200" lvl="1" indent="0">
              <a:buNone/>
            </a:pPr>
            <a:r>
              <a:rPr lang="en-US" dirty="0" smtClean="0"/>
              <a:t> 0 =&gt; cache miss, even if by chance, address = tag</a:t>
            </a:r>
          </a:p>
          <a:p>
            <a:pPr marL="457200" lvl="1" indent="0">
              <a:buNone/>
            </a:pPr>
            <a:r>
              <a:rPr lang="en-US" dirty="0" smtClean="0"/>
              <a:t> 1 =&gt; cache hit, if processor address = tag</a:t>
            </a:r>
          </a:p>
          <a:p>
            <a:endParaRPr lang="en-US" dirty="0"/>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
        <p:nvSpPr>
          <p:cNvPr id="8"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13</a:t>
            </a:fld>
            <a:endParaRPr lang="en-US" dirty="0"/>
          </a:p>
        </p:txBody>
      </p:sp>
    </p:spTree>
    <p:extLst>
      <p:ext uri="{BB962C8B-B14F-4D97-AF65-F5344CB8AC3E}">
        <p14:creationId xmlns:p14="http://schemas.microsoft.com/office/powerpoint/2010/main" val="20124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1981200" y="274638"/>
            <a:ext cx="8229600" cy="868362"/>
          </a:xfrm>
        </p:spPr>
        <p:txBody>
          <a:bodyPr>
            <a:normAutofit fontScale="90000"/>
          </a:bodyPr>
          <a:lstStyle/>
          <a:p>
            <a:pPr>
              <a:lnSpc>
                <a:spcPct val="85000"/>
              </a:lnSpc>
            </a:pPr>
            <a:r>
              <a:rPr lang="en-US" dirty="0" smtClean="0"/>
              <a:t>Cache Organization:  </a:t>
            </a:r>
            <a:br>
              <a:rPr lang="en-US" dirty="0" smtClean="0"/>
            </a:br>
            <a:r>
              <a:rPr lang="en-US" dirty="0" smtClean="0"/>
              <a:t>Simple </a:t>
            </a:r>
            <a:r>
              <a:rPr lang="en-US" dirty="0"/>
              <a:t>First Example</a:t>
            </a:r>
          </a:p>
        </p:txBody>
      </p:sp>
      <p:grpSp>
        <p:nvGrpSpPr>
          <p:cNvPr id="2" name="Group 3"/>
          <p:cNvGrpSpPr>
            <a:grpSpLocks/>
          </p:cNvGrpSpPr>
          <p:nvPr/>
        </p:nvGrpSpPr>
        <p:grpSpPr bwMode="auto">
          <a:xfrm>
            <a:off x="3733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5791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91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91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91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5791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781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91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91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91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781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2193925" y="2525703"/>
            <a:ext cx="418704" cy="36933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2209800" y="2870190"/>
            <a:ext cx="418704" cy="369332"/>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2209800" y="3174990"/>
            <a:ext cx="418704" cy="369332"/>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2209800" y="3479790"/>
            <a:ext cx="418704" cy="369332"/>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p:cNvSpPr txBox="1">
            <a:spLocks noChangeArrowheads="1"/>
          </p:cNvSpPr>
          <p:nvPr/>
        </p:nvSpPr>
        <p:spPr bwMode="auto">
          <a:xfrm>
            <a:off x="7239000" y="1117590"/>
            <a:ext cx="1552926" cy="369332"/>
          </a:xfrm>
          <a:prstGeom prst="rect">
            <a:avLst/>
          </a:prstGeom>
          <a:noFill/>
          <a:ln w="12700">
            <a:noFill/>
            <a:miter lim="800000"/>
            <a:headEnd/>
            <a:tailEnd/>
          </a:ln>
          <a:effectLst/>
        </p:spPr>
        <p:txBody>
          <a:bodyPr wrap="none">
            <a:spAutoFit/>
          </a:bodyPr>
          <a:lstStyle/>
          <a:p>
            <a:r>
              <a:rPr lang="en-US" b="1"/>
              <a:t>Main Memory</a:t>
            </a:r>
          </a:p>
        </p:txBody>
      </p:sp>
      <p:sp>
        <p:nvSpPr>
          <p:cNvPr id="1660954" name="Text Box 26"/>
          <p:cNvSpPr txBox="1">
            <a:spLocks noChangeArrowheads="1"/>
          </p:cNvSpPr>
          <p:nvPr/>
        </p:nvSpPr>
        <p:spPr bwMode="auto">
          <a:xfrm>
            <a:off x="7543800" y="3445927"/>
            <a:ext cx="4495800" cy="1938992"/>
          </a:xfrm>
          <a:prstGeom prst="rect">
            <a:avLst/>
          </a:prstGeom>
          <a:noFill/>
          <a:ln w="12700">
            <a:noFill/>
            <a:miter lim="800000"/>
            <a:headEnd/>
            <a:tailEnd/>
          </a:ln>
          <a:effectLst/>
        </p:spPr>
        <p:txBody>
          <a:bodyPr wrap="square">
            <a:spAutoFit/>
          </a:bodyPr>
          <a:lstStyle/>
          <a:p>
            <a:r>
              <a:rPr lang="en-US" sz="2000" dirty="0"/>
              <a:t>Q: Where in the cache is the </a:t>
            </a:r>
            <a:r>
              <a:rPr lang="en-US" sz="2000" dirty="0" err="1"/>
              <a:t>mem</a:t>
            </a:r>
            <a:r>
              <a:rPr lang="en-US" sz="2000" dirty="0"/>
              <a:t> block?</a:t>
            </a:r>
          </a:p>
          <a:p>
            <a:endParaRPr lang="en-US" sz="2000" dirty="0"/>
          </a:p>
          <a:p>
            <a:r>
              <a:rPr lang="en-US" sz="2000" dirty="0"/>
              <a:t>Use next 2 low-order memory address bits – the index </a:t>
            </a:r>
            <a:r>
              <a:rPr lang="en-US" dirty="0"/>
              <a:t>–</a:t>
            </a:r>
            <a:r>
              <a:rPr lang="en-US" sz="2000" dirty="0"/>
              <a:t> to determine which cache block (i.e., modulo the number of blocks in the cache)</a:t>
            </a:r>
          </a:p>
        </p:txBody>
      </p:sp>
      <p:sp>
        <p:nvSpPr>
          <p:cNvPr id="1660955" name="Line 27"/>
          <p:cNvSpPr>
            <a:spLocks noChangeShapeType="1"/>
          </p:cNvSpPr>
          <p:nvPr/>
        </p:nvSpPr>
        <p:spPr bwMode="auto">
          <a:xfrm>
            <a:off x="5791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91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91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91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91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91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91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91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91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3124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3124201"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3886201" y="2108190"/>
            <a:ext cx="620683" cy="369332"/>
          </a:xfrm>
          <a:prstGeom prst="rect">
            <a:avLst/>
          </a:prstGeom>
          <a:noFill/>
          <a:ln w="12700">
            <a:noFill/>
            <a:miter lim="800000"/>
            <a:headEnd/>
            <a:tailEnd/>
          </a:ln>
          <a:effectLst/>
        </p:spPr>
        <p:txBody>
          <a:bodyPr wrap="none">
            <a:spAutoFit/>
          </a:bodyPr>
          <a:lstStyle/>
          <a:p>
            <a:r>
              <a:rPr lang="en-US"/>
              <a:t>Data</a:t>
            </a:r>
          </a:p>
        </p:txBody>
      </p:sp>
      <p:sp>
        <p:nvSpPr>
          <p:cNvPr id="1660971" name="Rectangle 43" descr="5%"/>
          <p:cNvSpPr>
            <a:spLocks noChangeArrowheads="1"/>
          </p:cNvSpPr>
          <p:nvPr/>
        </p:nvSpPr>
        <p:spPr bwMode="auto">
          <a:xfrm>
            <a:off x="5791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3733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5791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5791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5791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5791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5791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5791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5791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3733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5791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3733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5791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5791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5791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5791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5791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5791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5791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3733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685800" y="4038601"/>
            <a:ext cx="4351866" cy="1631216"/>
          </a:xfrm>
          <a:prstGeom prst="rect">
            <a:avLst/>
          </a:prstGeom>
          <a:noFill/>
          <a:ln w="12700">
            <a:noFill/>
            <a:miter lim="800000"/>
            <a:headEnd/>
            <a:tailEnd/>
          </a:ln>
          <a:effectLst/>
        </p:spPr>
        <p:txBody>
          <a:bodyPr wrap="square">
            <a:spAutoFit/>
          </a:bodyPr>
          <a:lstStyle/>
          <a:p>
            <a:r>
              <a:rPr lang="en-US" sz="2000" dirty="0"/>
              <a:t>Q: Is the memory block in cache?</a:t>
            </a:r>
          </a:p>
          <a:p>
            <a:r>
              <a:rPr lang="en-US" sz="2000" dirty="0"/>
              <a:t>Compare the cache </a:t>
            </a:r>
            <a:r>
              <a:rPr lang="en-US" sz="2000" dirty="0">
                <a:solidFill>
                  <a:srgbClr val="FF0000"/>
                </a:solidFill>
              </a:rPr>
              <a:t>tag </a:t>
            </a:r>
            <a:r>
              <a:rPr lang="en-US" sz="2000" dirty="0"/>
              <a:t>to the </a:t>
            </a:r>
            <a:r>
              <a:rPr lang="en-US" sz="2000" dirty="0">
                <a:solidFill>
                  <a:srgbClr val="FF0000"/>
                </a:solidFill>
              </a:rPr>
              <a:t>high</a:t>
            </a:r>
            <a:r>
              <a:rPr lang="en-US" sz="2000" dirty="0">
                <a:solidFill>
                  <a:schemeClr val="accent2"/>
                </a:solidFill>
              </a:rPr>
              <a:t>-</a:t>
            </a:r>
            <a:r>
              <a:rPr lang="en-US" sz="2000" dirty="0">
                <a:solidFill>
                  <a:srgbClr val="FF0000"/>
                </a:solidFill>
              </a:rPr>
              <a:t>order 2 memory address bits </a:t>
            </a:r>
            <a:r>
              <a:rPr lang="en-US" sz="2000" dirty="0"/>
              <a:t>to tell if the memory block is in the cache </a:t>
            </a:r>
            <a:r>
              <a:rPr lang="en-US" sz="2000" dirty="0" smtClean="0"/>
              <a:t>(</a:t>
            </a:r>
            <a:r>
              <a:rPr lang="en-US" sz="2000" dirty="0"/>
              <a:t>provided valid bit is set)</a:t>
            </a:r>
          </a:p>
        </p:txBody>
      </p:sp>
      <p:grpSp>
        <p:nvGrpSpPr>
          <p:cNvPr id="4" name="Group 64"/>
          <p:cNvGrpSpPr>
            <a:grpSpLocks/>
          </p:cNvGrpSpPr>
          <p:nvPr/>
        </p:nvGrpSpPr>
        <p:grpSpPr bwMode="auto">
          <a:xfrm>
            <a:off x="2743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2514601" y="2108190"/>
            <a:ext cx="641651" cy="369332"/>
          </a:xfrm>
          <a:prstGeom prst="rect">
            <a:avLst/>
          </a:prstGeom>
          <a:noFill/>
          <a:ln w="12700">
            <a:noFill/>
            <a:miter lim="800000"/>
            <a:headEnd/>
            <a:tailEnd/>
          </a:ln>
          <a:effectLst/>
        </p:spPr>
        <p:txBody>
          <a:bodyPr wrap="none">
            <a:spAutoFit/>
          </a:bodyPr>
          <a:lstStyle/>
          <a:p>
            <a:r>
              <a:rPr lang="en-US"/>
              <a:t>Valid</a:t>
            </a:r>
          </a:p>
        </p:txBody>
      </p:sp>
      <p:grpSp>
        <p:nvGrpSpPr>
          <p:cNvPr id="5" name="Group 70"/>
          <p:cNvGrpSpPr>
            <a:grpSpLocks/>
          </p:cNvGrpSpPr>
          <p:nvPr/>
        </p:nvGrpSpPr>
        <p:grpSpPr bwMode="auto">
          <a:xfrm>
            <a:off x="4724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4724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4724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4724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sp>
        <p:nvSpPr>
          <p:cNvPr id="1661020" name="Text Box 92"/>
          <p:cNvSpPr txBox="1">
            <a:spLocks noChangeArrowheads="1"/>
          </p:cNvSpPr>
          <p:nvPr/>
        </p:nvSpPr>
        <p:spPr bwMode="auto">
          <a:xfrm>
            <a:off x="7772400" y="1574791"/>
            <a:ext cx="3886200" cy="923330"/>
          </a:xfrm>
          <a:prstGeom prst="rect">
            <a:avLst/>
          </a:prstGeom>
          <a:noFill/>
          <a:ln w="12700">
            <a:noFill/>
            <a:miter lim="800000"/>
            <a:headEnd/>
            <a:tailEnd/>
          </a:ln>
          <a:effectLst/>
        </p:spPr>
        <p:txBody>
          <a:bodyPr wrap="square">
            <a:spAutoFit/>
          </a:bodyPr>
          <a:lstStyle/>
          <a:p>
            <a:r>
              <a:rPr lang="en-US" dirty="0"/>
              <a:t>One word blocks</a:t>
            </a:r>
          </a:p>
          <a:p>
            <a:r>
              <a:rPr lang="en-US" dirty="0"/>
              <a:t>Two low order bits (xx) define the byte in the block (32b words)</a:t>
            </a:r>
          </a:p>
        </p:txBody>
      </p:sp>
      <p:sp>
        <p:nvSpPr>
          <p:cNvPr id="1661023" name="Text Box 95"/>
          <p:cNvSpPr txBox="1">
            <a:spLocks noChangeArrowheads="1"/>
          </p:cNvSpPr>
          <p:nvPr/>
        </p:nvSpPr>
        <p:spPr bwMode="auto">
          <a:xfrm>
            <a:off x="1905000" y="2108190"/>
            <a:ext cx="697370" cy="369332"/>
          </a:xfrm>
          <a:prstGeom prst="rect">
            <a:avLst/>
          </a:prstGeom>
          <a:noFill/>
          <a:ln w="12700">
            <a:noFill/>
            <a:miter lim="800000"/>
            <a:headEnd/>
            <a:tailEnd/>
          </a:ln>
          <a:effectLst/>
        </p:spPr>
        <p:txBody>
          <a:bodyPr wrap="none">
            <a:spAutoFit/>
          </a:bodyPr>
          <a:lstStyle/>
          <a:p>
            <a:r>
              <a:rPr lang="en-US"/>
              <a:t>Index</a:t>
            </a:r>
          </a:p>
        </p:txBody>
      </p:sp>
      <p:sp>
        <p:nvSpPr>
          <p:cNvPr id="93" name="Rectangle 95"/>
          <p:cNvSpPr>
            <a:spLocks noChangeArrowheads="1"/>
          </p:cNvSpPr>
          <p:nvPr/>
        </p:nvSpPr>
        <p:spPr bwMode="auto">
          <a:xfrm>
            <a:off x="3208868" y="3217334"/>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6790267"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6790267"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6781800" y="327660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6781800" y="205740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0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
        <p:nvSpPr>
          <p:cNvPr id="101" name="Slide Number Placeholder 5"/>
          <p:cNvSpPr>
            <a:spLocks noGrp="1"/>
          </p:cNvSpPr>
          <p:nvPr>
            <p:ph type="sldNum" sz="quarter" idx="4294967295"/>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14</a:t>
            </a:fld>
            <a:endParaRPr lang="en-US"/>
          </a:p>
        </p:txBody>
      </p:sp>
    </p:spTree>
    <p:extLst>
      <p:ext uri="{BB962C8B-B14F-4D97-AF65-F5344CB8AC3E}">
        <p14:creationId xmlns:p14="http://schemas.microsoft.com/office/powerpoint/2010/main" val="745084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Alternatives in an 8 Block Cache</a:t>
            </a:r>
            <a:endParaRPr lang="en-US" dirty="0"/>
          </a:p>
        </p:txBody>
      </p:sp>
      <p:sp>
        <p:nvSpPr>
          <p:cNvPr id="3" name="Content Placeholder 2"/>
          <p:cNvSpPr>
            <a:spLocks noGrp="1"/>
          </p:cNvSpPr>
          <p:nvPr>
            <p:ph idx="1"/>
          </p:nvPr>
        </p:nvSpPr>
        <p:spPr>
          <a:xfrm>
            <a:off x="609600" y="1371600"/>
            <a:ext cx="10972800" cy="1752598"/>
          </a:xfrm>
        </p:spPr>
        <p:txBody>
          <a:bodyPr>
            <a:normAutofit fontScale="85000" lnSpcReduction="20000"/>
          </a:bodyPr>
          <a:lstStyle/>
          <a:p>
            <a:r>
              <a:rPr lang="en-US" dirty="0" smtClean="0"/>
              <a:t>Direct Mapped: 8 blocks, 1 way, 1 tag comparator, 8 sets</a:t>
            </a:r>
          </a:p>
          <a:p>
            <a:r>
              <a:rPr lang="en-US" dirty="0" smtClean="0"/>
              <a:t>Fully Associative: 8 blocks, 8 ways, 8 tag comparators, 1 set</a:t>
            </a:r>
          </a:p>
          <a:p>
            <a:r>
              <a:rPr lang="en-US" dirty="0" smtClean="0"/>
              <a:t>2 Way Set Associative: 8 blocks, 2 ways, 2 tag comparators, 4 sets</a:t>
            </a:r>
          </a:p>
          <a:p>
            <a:r>
              <a:rPr lang="en-US" dirty="0" smtClean="0"/>
              <a:t>4 Way Set Associative: 8 blocks, 4 ways, 4 tag comparators, 2 sets</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15</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
        <p:nvSpPr>
          <p:cNvPr id="7" name="Slide Number Placeholder 5"/>
          <p:cNvSpPr txBox="1">
            <a:spLocks/>
          </p:cNvSpPr>
          <p:nvPr/>
        </p:nvSpPr>
        <p:spPr>
          <a:xfrm>
            <a:off x="9448800" y="635635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6EB164-76BF-0C4E-94FE-0A06D5F11FBE}" type="slidenum">
              <a:rPr lang="en-US" smtClean="0"/>
              <a:t>15</a:t>
            </a:fld>
            <a:endParaRPr lang="en-US" dirty="0"/>
          </a:p>
        </p:txBody>
      </p:sp>
      <p:grpSp>
        <p:nvGrpSpPr>
          <p:cNvPr id="54" name="Group 53"/>
          <p:cNvGrpSpPr/>
          <p:nvPr/>
        </p:nvGrpSpPr>
        <p:grpSpPr>
          <a:xfrm>
            <a:off x="191020" y="3276600"/>
            <a:ext cx="2323580" cy="3048000"/>
            <a:chOff x="191020" y="3276600"/>
            <a:chExt cx="2323580" cy="3048000"/>
          </a:xfrm>
        </p:grpSpPr>
        <p:sp>
          <p:nvSpPr>
            <p:cNvPr id="12" name="Rectangle 11"/>
            <p:cNvSpPr/>
            <p:nvPr/>
          </p:nvSpPr>
          <p:spPr>
            <a:xfrm>
              <a:off x="1371600" y="3276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3" name="Rectangle 12"/>
            <p:cNvSpPr/>
            <p:nvPr/>
          </p:nvSpPr>
          <p:spPr>
            <a:xfrm>
              <a:off x="1371600" y="3657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4" name="Rectangle 13"/>
            <p:cNvSpPr/>
            <p:nvPr/>
          </p:nvSpPr>
          <p:spPr>
            <a:xfrm>
              <a:off x="1371600" y="4038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5" name="Rectangle 14"/>
            <p:cNvSpPr/>
            <p:nvPr/>
          </p:nvSpPr>
          <p:spPr>
            <a:xfrm>
              <a:off x="1371600" y="4419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6" name="TextBox 15"/>
            <p:cNvSpPr txBox="1"/>
            <p:nvPr/>
          </p:nvSpPr>
          <p:spPr>
            <a:xfrm>
              <a:off x="191020" y="3282434"/>
              <a:ext cx="1180580" cy="646331"/>
            </a:xfrm>
            <a:prstGeom prst="rect">
              <a:avLst/>
            </a:prstGeom>
            <a:noFill/>
          </p:spPr>
          <p:txBody>
            <a:bodyPr wrap="none" rtlCol="0">
              <a:spAutoFit/>
            </a:bodyPr>
            <a:lstStyle/>
            <a:p>
              <a:r>
                <a:rPr lang="en-US" dirty="0" smtClean="0"/>
                <a:t>DM: 8 sets</a:t>
              </a:r>
            </a:p>
            <a:p>
              <a:r>
                <a:rPr lang="en-US" dirty="0" smtClean="0"/>
                <a:t>1 way</a:t>
              </a:r>
              <a:endParaRPr lang="en-US" dirty="0"/>
            </a:p>
          </p:txBody>
        </p:sp>
        <p:sp>
          <p:nvSpPr>
            <p:cNvPr id="8" name="Rectangle 7"/>
            <p:cNvSpPr/>
            <p:nvPr/>
          </p:nvSpPr>
          <p:spPr>
            <a:xfrm>
              <a:off x="1371600" y="4800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9" name="Rectangle 8"/>
            <p:cNvSpPr/>
            <p:nvPr/>
          </p:nvSpPr>
          <p:spPr>
            <a:xfrm>
              <a:off x="1371600" y="5181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10" name="Rectangle 9"/>
            <p:cNvSpPr/>
            <p:nvPr/>
          </p:nvSpPr>
          <p:spPr>
            <a:xfrm>
              <a:off x="1371600" y="5562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11" name="Rectangle 10"/>
            <p:cNvSpPr/>
            <p:nvPr/>
          </p:nvSpPr>
          <p:spPr>
            <a:xfrm>
              <a:off x="1371600" y="5943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5" name="Group 54"/>
          <p:cNvGrpSpPr/>
          <p:nvPr/>
        </p:nvGrpSpPr>
        <p:grpSpPr>
          <a:xfrm>
            <a:off x="2835729" y="3276600"/>
            <a:ext cx="2323580" cy="3048000"/>
            <a:chOff x="2835729" y="3276600"/>
            <a:chExt cx="2323580" cy="3048000"/>
          </a:xfrm>
        </p:grpSpPr>
        <p:sp>
          <p:nvSpPr>
            <p:cNvPr id="17" name="Rectangle 16"/>
            <p:cNvSpPr/>
            <p:nvPr/>
          </p:nvSpPr>
          <p:spPr>
            <a:xfrm>
              <a:off x="4016309" y="3276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8" name="Rectangle 17"/>
            <p:cNvSpPr/>
            <p:nvPr/>
          </p:nvSpPr>
          <p:spPr>
            <a:xfrm>
              <a:off x="4016309" y="3657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9" name="Rectangle 18"/>
            <p:cNvSpPr/>
            <p:nvPr/>
          </p:nvSpPr>
          <p:spPr>
            <a:xfrm>
              <a:off x="4016309" y="4038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4" name="Rectangle 23"/>
            <p:cNvSpPr/>
            <p:nvPr/>
          </p:nvSpPr>
          <p:spPr>
            <a:xfrm>
              <a:off x="4016309" y="4419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5" name="TextBox 24"/>
            <p:cNvSpPr txBox="1"/>
            <p:nvPr/>
          </p:nvSpPr>
          <p:spPr>
            <a:xfrm>
              <a:off x="2835729" y="3282434"/>
              <a:ext cx="976870" cy="646331"/>
            </a:xfrm>
            <a:prstGeom prst="rect">
              <a:avLst/>
            </a:prstGeom>
            <a:noFill/>
          </p:spPr>
          <p:txBody>
            <a:bodyPr wrap="none" rtlCol="0">
              <a:spAutoFit/>
            </a:bodyPr>
            <a:lstStyle/>
            <a:p>
              <a:r>
                <a:rPr lang="en-US" dirty="0" smtClean="0"/>
                <a:t>FA: 1 set</a:t>
              </a:r>
            </a:p>
            <a:p>
              <a:r>
                <a:rPr lang="en-US" dirty="0" smtClean="0"/>
                <a:t>8 ways</a:t>
              </a:r>
              <a:endParaRPr lang="en-US" dirty="0"/>
            </a:p>
          </p:txBody>
        </p:sp>
        <p:sp>
          <p:nvSpPr>
            <p:cNvPr id="20" name="Rectangle 19"/>
            <p:cNvSpPr/>
            <p:nvPr/>
          </p:nvSpPr>
          <p:spPr>
            <a:xfrm>
              <a:off x="4016309" y="4800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21" name="Rectangle 20"/>
            <p:cNvSpPr/>
            <p:nvPr/>
          </p:nvSpPr>
          <p:spPr>
            <a:xfrm>
              <a:off x="4016309" y="5181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22" name="Rectangle 21"/>
            <p:cNvSpPr/>
            <p:nvPr/>
          </p:nvSpPr>
          <p:spPr>
            <a:xfrm>
              <a:off x="4016309" y="5562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23" name="Rectangle 22"/>
            <p:cNvSpPr/>
            <p:nvPr/>
          </p:nvSpPr>
          <p:spPr>
            <a:xfrm>
              <a:off x="4016309" y="5943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6" name="Group 55"/>
          <p:cNvGrpSpPr/>
          <p:nvPr/>
        </p:nvGrpSpPr>
        <p:grpSpPr>
          <a:xfrm>
            <a:off x="5715000" y="3264358"/>
            <a:ext cx="3002506" cy="3048000"/>
            <a:chOff x="5715000" y="3264358"/>
            <a:chExt cx="3002506" cy="3048000"/>
          </a:xfrm>
        </p:grpSpPr>
        <p:sp>
          <p:nvSpPr>
            <p:cNvPr id="26" name="Rectangle 25"/>
            <p:cNvSpPr/>
            <p:nvPr/>
          </p:nvSpPr>
          <p:spPr>
            <a:xfrm>
              <a:off x="6895580" y="3264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27" name="Rectangle 26"/>
            <p:cNvSpPr/>
            <p:nvPr/>
          </p:nvSpPr>
          <p:spPr>
            <a:xfrm>
              <a:off x="6895580" y="3645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8" name="Rectangle 27"/>
            <p:cNvSpPr/>
            <p:nvPr/>
          </p:nvSpPr>
          <p:spPr>
            <a:xfrm>
              <a:off x="6895580" y="4026358"/>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3" name="Rectangle 32"/>
            <p:cNvSpPr/>
            <p:nvPr/>
          </p:nvSpPr>
          <p:spPr>
            <a:xfrm>
              <a:off x="6895580" y="4407358"/>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4" name="TextBox 33"/>
            <p:cNvSpPr txBox="1"/>
            <p:nvPr/>
          </p:nvSpPr>
          <p:spPr>
            <a:xfrm>
              <a:off x="5715000" y="3270192"/>
              <a:ext cx="1168140" cy="646331"/>
            </a:xfrm>
            <a:prstGeom prst="rect">
              <a:avLst/>
            </a:prstGeom>
            <a:noFill/>
          </p:spPr>
          <p:txBody>
            <a:bodyPr wrap="none" rtlCol="0">
              <a:spAutoFit/>
            </a:bodyPr>
            <a:lstStyle/>
            <a:p>
              <a:r>
                <a:rPr lang="en-US" dirty="0" smtClean="0"/>
                <a:t>2 Way SA: </a:t>
              </a:r>
              <a:br>
                <a:rPr lang="en-US" dirty="0" smtClean="0"/>
              </a:br>
              <a:r>
                <a:rPr lang="en-US" dirty="0" smtClean="0"/>
                <a:t>4 sets</a:t>
              </a:r>
              <a:endParaRPr lang="en-US" dirty="0"/>
            </a:p>
          </p:txBody>
        </p:sp>
        <p:sp>
          <p:nvSpPr>
            <p:cNvPr id="35" name="TextBox 34"/>
            <p:cNvSpPr txBox="1"/>
            <p:nvPr/>
          </p:nvSpPr>
          <p:spPr>
            <a:xfrm>
              <a:off x="8033914" y="3472934"/>
              <a:ext cx="651589" cy="369332"/>
            </a:xfrm>
            <a:prstGeom prst="rect">
              <a:avLst/>
            </a:prstGeom>
            <a:noFill/>
          </p:spPr>
          <p:txBody>
            <a:bodyPr wrap="none" rtlCol="0">
              <a:spAutoFit/>
            </a:bodyPr>
            <a:lstStyle/>
            <a:p>
              <a:r>
                <a:rPr lang="en-US" smtClean="0"/>
                <a:t>Set 0</a:t>
              </a:r>
              <a:endParaRPr lang="en-US" dirty="0"/>
            </a:p>
          </p:txBody>
        </p:sp>
        <p:sp>
          <p:nvSpPr>
            <p:cNvPr id="36" name="TextBox 35"/>
            <p:cNvSpPr txBox="1"/>
            <p:nvPr/>
          </p:nvSpPr>
          <p:spPr>
            <a:xfrm>
              <a:off x="8033914" y="4178697"/>
              <a:ext cx="651589" cy="369332"/>
            </a:xfrm>
            <a:prstGeom prst="rect">
              <a:avLst/>
            </a:prstGeom>
            <a:noFill/>
          </p:spPr>
          <p:txBody>
            <a:bodyPr wrap="none" rtlCol="0">
              <a:spAutoFit/>
            </a:bodyPr>
            <a:lstStyle/>
            <a:p>
              <a:r>
                <a:rPr lang="en-US" smtClean="0"/>
                <a:t>Set 1</a:t>
              </a:r>
              <a:endParaRPr lang="en-US" dirty="0"/>
            </a:p>
          </p:txBody>
        </p:sp>
        <p:sp>
          <p:nvSpPr>
            <p:cNvPr id="39" name="TextBox 38"/>
            <p:cNvSpPr txBox="1"/>
            <p:nvPr/>
          </p:nvSpPr>
          <p:spPr>
            <a:xfrm>
              <a:off x="8065917" y="5020905"/>
              <a:ext cx="651589" cy="369332"/>
            </a:xfrm>
            <a:prstGeom prst="rect">
              <a:avLst/>
            </a:prstGeom>
            <a:noFill/>
          </p:spPr>
          <p:txBody>
            <a:bodyPr wrap="none" rtlCol="0">
              <a:spAutoFit/>
            </a:bodyPr>
            <a:lstStyle/>
            <a:p>
              <a:r>
                <a:rPr lang="en-US" dirty="0" smtClean="0"/>
                <a:t>Set 2</a:t>
              </a:r>
              <a:endParaRPr lang="en-US" dirty="0"/>
            </a:p>
          </p:txBody>
        </p:sp>
        <p:sp>
          <p:nvSpPr>
            <p:cNvPr id="40" name="TextBox 39"/>
            <p:cNvSpPr txBox="1"/>
            <p:nvPr/>
          </p:nvSpPr>
          <p:spPr>
            <a:xfrm>
              <a:off x="8065917" y="5726668"/>
              <a:ext cx="651589" cy="369332"/>
            </a:xfrm>
            <a:prstGeom prst="rect">
              <a:avLst/>
            </a:prstGeom>
            <a:noFill/>
          </p:spPr>
          <p:txBody>
            <a:bodyPr wrap="none" rtlCol="0">
              <a:spAutoFit/>
            </a:bodyPr>
            <a:lstStyle/>
            <a:p>
              <a:r>
                <a:rPr lang="en-US" dirty="0" smtClean="0"/>
                <a:t>Set 3</a:t>
              </a:r>
              <a:endParaRPr lang="en-US" dirty="0"/>
            </a:p>
          </p:txBody>
        </p:sp>
        <p:sp>
          <p:nvSpPr>
            <p:cNvPr id="29" name="Rectangle 28"/>
            <p:cNvSpPr/>
            <p:nvPr/>
          </p:nvSpPr>
          <p:spPr>
            <a:xfrm>
              <a:off x="6895580" y="4788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0" name="Rectangle 29"/>
            <p:cNvSpPr/>
            <p:nvPr/>
          </p:nvSpPr>
          <p:spPr>
            <a:xfrm>
              <a:off x="6895580" y="5169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31" name="Rectangle 30"/>
            <p:cNvSpPr/>
            <p:nvPr/>
          </p:nvSpPr>
          <p:spPr>
            <a:xfrm>
              <a:off x="6895580" y="5550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32" name="Rectangle 31"/>
            <p:cNvSpPr/>
            <p:nvPr/>
          </p:nvSpPr>
          <p:spPr>
            <a:xfrm>
              <a:off x="6895580" y="5931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7" name="Group 56"/>
          <p:cNvGrpSpPr/>
          <p:nvPr/>
        </p:nvGrpSpPr>
        <p:grpSpPr>
          <a:xfrm>
            <a:off x="9037094" y="3215820"/>
            <a:ext cx="3002506" cy="3048000"/>
            <a:chOff x="9037094" y="3215820"/>
            <a:chExt cx="3002506" cy="3048000"/>
          </a:xfrm>
        </p:grpSpPr>
        <p:sp>
          <p:nvSpPr>
            <p:cNvPr id="41" name="Rectangle 40"/>
            <p:cNvSpPr/>
            <p:nvPr/>
          </p:nvSpPr>
          <p:spPr>
            <a:xfrm>
              <a:off x="10217674" y="3215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42" name="Rectangle 41"/>
            <p:cNvSpPr/>
            <p:nvPr/>
          </p:nvSpPr>
          <p:spPr>
            <a:xfrm>
              <a:off x="10217674" y="3596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43" name="Rectangle 42"/>
            <p:cNvSpPr/>
            <p:nvPr/>
          </p:nvSpPr>
          <p:spPr>
            <a:xfrm>
              <a:off x="10217674" y="3977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48" name="Rectangle 47"/>
            <p:cNvSpPr/>
            <p:nvPr/>
          </p:nvSpPr>
          <p:spPr>
            <a:xfrm>
              <a:off x="10217674" y="4358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49" name="TextBox 48"/>
            <p:cNvSpPr txBox="1"/>
            <p:nvPr/>
          </p:nvSpPr>
          <p:spPr>
            <a:xfrm>
              <a:off x="9037094" y="3221654"/>
              <a:ext cx="1168140" cy="646331"/>
            </a:xfrm>
            <a:prstGeom prst="rect">
              <a:avLst/>
            </a:prstGeom>
            <a:noFill/>
          </p:spPr>
          <p:txBody>
            <a:bodyPr wrap="none" rtlCol="0">
              <a:spAutoFit/>
            </a:bodyPr>
            <a:lstStyle/>
            <a:p>
              <a:r>
                <a:rPr lang="en-US" dirty="0" smtClean="0"/>
                <a:t>4 Way SA: </a:t>
              </a:r>
              <a:br>
                <a:rPr lang="en-US" dirty="0" smtClean="0"/>
              </a:br>
              <a:r>
                <a:rPr lang="en-US" dirty="0" smtClean="0"/>
                <a:t>2 sets</a:t>
              </a:r>
              <a:endParaRPr lang="en-US" dirty="0"/>
            </a:p>
          </p:txBody>
        </p:sp>
        <p:sp>
          <p:nvSpPr>
            <p:cNvPr id="50" name="TextBox 49"/>
            <p:cNvSpPr txBox="1"/>
            <p:nvPr/>
          </p:nvSpPr>
          <p:spPr>
            <a:xfrm>
              <a:off x="11356008" y="3821668"/>
              <a:ext cx="651589" cy="369332"/>
            </a:xfrm>
            <a:prstGeom prst="rect">
              <a:avLst/>
            </a:prstGeom>
            <a:noFill/>
          </p:spPr>
          <p:txBody>
            <a:bodyPr wrap="none" rtlCol="0">
              <a:spAutoFit/>
            </a:bodyPr>
            <a:lstStyle/>
            <a:p>
              <a:r>
                <a:rPr lang="en-US" smtClean="0"/>
                <a:t>Set 0</a:t>
              </a:r>
              <a:endParaRPr lang="en-US" dirty="0"/>
            </a:p>
          </p:txBody>
        </p:sp>
        <p:sp>
          <p:nvSpPr>
            <p:cNvPr id="52" name="TextBox 51"/>
            <p:cNvSpPr txBox="1"/>
            <p:nvPr/>
          </p:nvSpPr>
          <p:spPr>
            <a:xfrm>
              <a:off x="11388011" y="5345668"/>
              <a:ext cx="651589" cy="369332"/>
            </a:xfrm>
            <a:prstGeom prst="rect">
              <a:avLst/>
            </a:prstGeom>
            <a:noFill/>
          </p:spPr>
          <p:txBody>
            <a:bodyPr wrap="none" rtlCol="0">
              <a:spAutoFit/>
            </a:bodyPr>
            <a:lstStyle/>
            <a:p>
              <a:r>
                <a:rPr lang="en-US" dirty="0" smtClean="0"/>
                <a:t>Set 1</a:t>
              </a:r>
              <a:endParaRPr lang="en-US" dirty="0"/>
            </a:p>
          </p:txBody>
        </p:sp>
        <p:sp>
          <p:nvSpPr>
            <p:cNvPr id="44" name="Rectangle 43"/>
            <p:cNvSpPr/>
            <p:nvPr/>
          </p:nvSpPr>
          <p:spPr>
            <a:xfrm>
              <a:off x="10217674" y="4739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45" name="Rectangle 44"/>
            <p:cNvSpPr/>
            <p:nvPr/>
          </p:nvSpPr>
          <p:spPr>
            <a:xfrm>
              <a:off x="10217674" y="5120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6" name="Rectangle 45"/>
            <p:cNvSpPr/>
            <p:nvPr/>
          </p:nvSpPr>
          <p:spPr>
            <a:xfrm>
              <a:off x="10217674" y="5501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47" name="Rectangle 46"/>
            <p:cNvSpPr/>
            <p:nvPr/>
          </p:nvSpPr>
          <p:spPr>
            <a:xfrm>
              <a:off x="10217674" y="5882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spTree>
    <p:extLst>
      <p:ext uri="{BB962C8B-B14F-4D97-AF65-F5344CB8AC3E}">
        <p14:creationId xmlns:p14="http://schemas.microsoft.com/office/powerpoint/2010/main" val="1681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1749425" y="312739"/>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1981200" y="1151460"/>
            <a:ext cx="8077200" cy="680699"/>
          </a:xfrm>
          <a:noFill/>
          <a:ln/>
        </p:spPr>
        <p:txBody>
          <a:bodyPr vert="horz" lIns="90488" tIns="44450" rIns="90488" bIns="44450" rtlCol="0">
            <a:normAutofit fontScale="92500" lnSpcReduction="20000"/>
          </a:bodyPr>
          <a:lstStyle/>
          <a:p>
            <a:pPr>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1981200" y="152400"/>
            <a:ext cx="8229600" cy="792162"/>
          </a:xfrm>
          <a:noFill/>
          <a:ln/>
        </p:spPr>
        <p:txBody>
          <a:bodyPr vert="horz" lIns="90488" tIns="44450" rIns="90488" bIns="44450" rtlCol="0" anchor="ctr">
            <a:normAutofit/>
          </a:bodyPr>
          <a:lstStyle/>
          <a:p>
            <a:r>
              <a:rPr lang="en-US" dirty="0" smtClean="0"/>
              <a:t>Direct-Mapped Cache</a:t>
            </a:r>
            <a:endParaRPr lang="en-US" dirty="0"/>
          </a:p>
        </p:txBody>
      </p:sp>
      <p:grpSp>
        <p:nvGrpSpPr>
          <p:cNvPr id="2" name="Group 11"/>
          <p:cNvGrpSpPr>
            <a:grpSpLocks/>
          </p:cNvGrpSpPr>
          <p:nvPr/>
        </p:nvGrpSpPr>
        <p:grpSpPr bwMode="auto">
          <a:xfrm>
            <a:off x="3494260" y="2080679"/>
            <a:ext cx="3009902" cy="3408363"/>
            <a:chOff x="1056" y="1183"/>
            <a:chExt cx="1896"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896" cy="2070"/>
              <a:chOff x="1056" y="1183"/>
              <a:chExt cx="1896" cy="2070"/>
            </a:xfrm>
          </p:grpSpPr>
          <p:sp>
            <p:nvSpPr>
              <p:cNvPr id="1604623" name="Text Box 15"/>
              <p:cNvSpPr txBox="1">
                <a:spLocks noChangeArrowheads="1"/>
              </p:cNvSpPr>
              <p:nvPr/>
            </p:nvSpPr>
            <p:spPr bwMode="auto">
              <a:xfrm>
                <a:off x="2704" y="1200"/>
                <a:ext cx="248" cy="213"/>
              </a:xfrm>
              <a:prstGeom prst="rect">
                <a:avLst/>
              </a:prstGeom>
              <a:noFill/>
              <a:ln w="12700">
                <a:noFill/>
                <a:miter lim="800000"/>
                <a:headEnd/>
                <a:tailEnd/>
              </a:ln>
              <a:effectLst/>
            </p:spPr>
            <p:txBody>
              <a:bodyPr wrap="none">
                <a:spAutoFit/>
              </a:bodyPr>
              <a:lstStyle/>
              <a:p>
                <a:r>
                  <a:rPr lang="en-US" sz="1600" dirty="0"/>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291" cy="213"/>
                </a:xfrm>
                <a:prstGeom prst="rect">
                  <a:avLst/>
                </a:prstGeom>
                <a:noFill/>
                <a:ln w="12700">
                  <a:noFill/>
                  <a:miter lim="800000"/>
                  <a:headEnd/>
                  <a:tailEnd/>
                </a:ln>
                <a:effectLst/>
              </p:spPr>
              <p:txBody>
                <a:bodyPr wrap="none">
                  <a:spAutoFit/>
                </a:bodyPr>
                <a:lstStyle/>
                <a:p>
                  <a:r>
                    <a:rPr lang="en-US" sz="1600" dirty="0"/>
                    <a:t>Tag</a:t>
                  </a:r>
                </a:p>
              </p:txBody>
            </p:sp>
          </p:grpSp>
        </p:grpSp>
      </p:grpSp>
      <p:grpSp>
        <p:nvGrpSpPr>
          <p:cNvPr id="5" name="Group 20"/>
          <p:cNvGrpSpPr>
            <a:grpSpLocks/>
          </p:cNvGrpSpPr>
          <p:nvPr/>
        </p:nvGrpSpPr>
        <p:grpSpPr bwMode="auto">
          <a:xfrm>
            <a:off x="3845099" y="2107666"/>
            <a:ext cx="3736973" cy="1820862"/>
            <a:chOff x="1277" y="1200"/>
            <a:chExt cx="2354"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48" cy="213"/>
            </a:xfrm>
            <a:prstGeom prst="rect">
              <a:avLst/>
            </a:prstGeom>
            <a:noFill/>
            <a:ln w="12700">
              <a:noFill/>
              <a:miter lim="800000"/>
              <a:headEnd/>
              <a:tailEnd/>
            </a:ln>
            <a:effectLst/>
          </p:spPr>
          <p:txBody>
            <a:bodyPr wrap="none">
              <a:spAutoFit/>
            </a:bodyPr>
            <a:lstStyle/>
            <a:p>
              <a:r>
                <a:rPr lang="en-US" sz="1600" dirty="0"/>
                <a:t>10</a:t>
              </a:r>
            </a:p>
          </p:txBody>
        </p:sp>
        <p:sp>
          <p:nvSpPr>
            <p:cNvPr id="1604632" name="Text Box 24"/>
            <p:cNvSpPr txBox="1">
              <a:spLocks noChangeArrowheads="1"/>
            </p:cNvSpPr>
            <p:nvPr/>
          </p:nvSpPr>
          <p:spPr bwMode="auto">
            <a:xfrm>
              <a:off x="2754" y="1370"/>
              <a:ext cx="402" cy="213"/>
            </a:xfrm>
            <a:prstGeom prst="rect">
              <a:avLst/>
            </a:prstGeom>
            <a:noFill/>
            <a:ln w="12700">
              <a:noFill/>
              <a:miter lim="800000"/>
              <a:headEnd/>
              <a:tailEnd/>
            </a:ln>
            <a:effectLst/>
          </p:spPr>
          <p:txBody>
            <a:bodyPr wrap="none">
              <a:spAutoFit/>
            </a:bodyPr>
            <a:lstStyle/>
            <a:p>
              <a:r>
                <a:rPr lang="en-US" sz="1600"/>
                <a:t>Index</a:t>
              </a:r>
            </a:p>
          </p:txBody>
        </p:sp>
      </p:grpSp>
      <p:grpSp>
        <p:nvGrpSpPr>
          <p:cNvPr id="6" name="Group 25"/>
          <p:cNvGrpSpPr>
            <a:grpSpLocks/>
          </p:cNvGrpSpPr>
          <p:nvPr/>
        </p:nvGrpSpPr>
        <p:grpSpPr bwMode="auto">
          <a:xfrm>
            <a:off x="4437235" y="2785529"/>
            <a:ext cx="4267200" cy="2149476"/>
            <a:chOff x="1650" y="1627"/>
            <a:chExt cx="2688" cy="1354"/>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31" cy="194"/>
            </a:xfrm>
            <a:prstGeom prst="rect">
              <a:avLst/>
            </a:prstGeom>
            <a:noFill/>
            <a:ln w="12700">
              <a:noFill/>
              <a:miter lim="800000"/>
              <a:headEnd/>
              <a:tailEnd/>
            </a:ln>
            <a:effectLst/>
          </p:spPr>
          <p:txBody>
            <a:bodyPr wrap="none">
              <a:spAutoFit/>
            </a:bodyPr>
            <a:lstStyle/>
            <a:p>
              <a:r>
                <a:rPr lang="en-US" sz="1400"/>
                <a:t>Data</a:t>
              </a:r>
            </a:p>
          </p:txBody>
        </p:sp>
        <p:sp>
          <p:nvSpPr>
            <p:cNvPr id="1604648" name="Text Box 40"/>
            <p:cNvSpPr txBox="1">
              <a:spLocks noChangeArrowheads="1"/>
            </p:cNvSpPr>
            <p:nvPr/>
          </p:nvSpPr>
          <p:spPr bwMode="auto">
            <a:xfrm>
              <a:off x="1650" y="1627"/>
              <a:ext cx="419" cy="194"/>
            </a:xfrm>
            <a:prstGeom prst="rect">
              <a:avLst/>
            </a:prstGeom>
            <a:noFill/>
            <a:ln w="12700">
              <a:noFill/>
              <a:miter lim="800000"/>
              <a:headEnd/>
              <a:tailEnd/>
            </a:ln>
            <a:effectLst/>
          </p:spPr>
          <p:txBody>
            <a:bodyPr wrap="none">
              <a:spAutoFit/>
            </a:bodyPr>
            <a:lstStyle/>
            <a:p>
              <a:r>
                <a:rPr lang="en-US" sz="1400"/>
                <a:t>  Index</a:t>
              </a:r>
            </a:p>
          </p:txBody>
        </p:sp>
        <p:sp>
          <p:nvSpPr>
            <p:cNvPr id="1604649" name="Text Box 41"/>
            <p:cNvSpPr txBox="1">
              <a:spLocks noChangeArrowheads="1"/>
            </p:cNvSpPr>
            <p:nvPr/>
          </p:nvSpPr>
          <p:spPr bwMode="auto">
            <a:xfrm>
              <a:off x="2466" y="1627"/>
              <a:ext cx="271" cy="194"/>
            </a:xfrm>
            <a:prstGeom prst="rect">
              <a:avLst/>
            </a:prstGeom>
            <a:noFill/>
            <a:ln w="12700">
              <a:noFill/>
              <a:miter lim="800000"/>
              <a:headEnd/>
              <a:tailEnd/>
            </a:ln>
            <a:effectLst/>
          </p:spPr>
          <p:txBody>
            <a:bodyPr wrap="none">
              <a:spAutoFit/>
            </a:bodyPr>
            <a:lstStyle/>
            <a:p>
              <a:r>
                <a:rPr lang="en-US" sz="1400"/>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60" y="1771"/>
              <a:ext cx="314" cy="1210"/>
            </a:xfrm>
            <a:prstGeom prst="rect">
              <a:avLst/>
            </a:prstGeom>
            <a:noFill/>
            <a:ln w="12700">
              <a:noFill/>
              <a:miter lim="800000"/>
              <a:headEnd/>
              <a:tailEnd/>
            </a:ln>
            <a:effectLst/>
          </p:spPr>
          <p:txBody>
            <a:bodyPr wrap="none">
              <a:spAutoFit/>
            </a:bodyPr>
            <a:lstStyle/>
            <a:p>
              <a:pPr algn="r">
                <a:lnSpc>
                  <a:spcPct val="110000"/>
                </a:lnSpc>
              </a:pPr>
              <a:r>
                <a:rPr lang="en-US" sz="1200"/>
                <a:t>0</a:t>
              </a:r>
            </a:p>
            <a:p>
              <a:pPr algn="r">
                <a:lnSpc>
                  <a:spcPct val="110000"/>
                </a:lnSpc>
              </a:pPr>
              <a:r>
                <a:rPr lang="en-US" sz="1200"/>
                <a:t>1</a:t>
              </a:r>
            </a:p>
            <a:p>
              <a:pPr algn="r">
                <a:lnSpc>
                  <a:spcPct val="110000"/>
                </a:lnSpc>
              </a:pPr>
              <a:r>
                <a:rPr lang="en-US" sz="1200"/>
                <a:t>2</a:t>
              </a:r>
            </a:p>
            <a:p>
              <a:pPr algn="r">
                <a:lnSpc>
                  <a:spcPct val="110000"/>
                </a:lnSpc>
              </a:pPr>
              <a:r>
                <a:rPr lang="en-US" sz="1200"/>
                <a:t>.</a:t>
              </a:r>
            </a:p>
            <a:p>
              <a:pPr algn="r">
                <a:lnSpc>
                  <a:spcPct val="110000"/>
                </a:lnSpc>
              </a:pPr>
              <a:r>
                <a:rPr lang="en-US" sz="1200"/>
                <a:t>.</a:t>
              </a:r>
            </a:p>
            <a:p>
              <a:pPr algn="r">
                <a:lnSpc>
                  <a:spcPct val="110000"/>
                </a:lnSpc>
              </a:pPr>
              <a:r>
                <a:rPr lang="en-US" sz="1200"/>
                <a:t>.</a:t>
              </a:r>
            </a:p>
            <a:p>
              <a:pPr algn="r">
                <a:lnSpc>
                  <a:spcPct val="110000"/>
                </a:lnSpc>
              </a:pPr>
              <a:r>
                <a:rPr lang="en-US" sz="1200"/>
                <a:t>1021</a:t>
              </a:r>
            </a:p>
            <a:p>
              <a:pPr algn="r">
                <a:lnSpc>
                  <a:spcPct val="110000"/>
                </a:lnSpc>
              </a:pPr>
              <a:r>
                <a:rPr lang="en-US" sz="1200"/>
                <a:t>1022</a:t>
              </a:r>
            </a:p>
            <a:p>
              <a:pPr algn="r">
                <a:lnSpc>
                  <a:spcPct val="110000"/>
                </a:lnSpc>
              </a:pPr>
              <a:r>
                <a:rPr lang="en-US" sz="1200"/>
                <a:t>1023</a:t>
              </a:r>
            </a:p>
          </p:txBody>
        </p:sp>
      </p:grpSp>
      <p:grpSp>
        <p:nvGrpSpPr>
          <p:cNvPr id="7" name="Group 44"/>
          <p:cNvGrpSpPr>
            <a:grpSpLocks/>
          </p:cNvGrpSpPr>
          <p:nvPr/>
        </p:nvGrpSpPr>
        <p:grpSpPr bwMode="auto">
          <a:xfrm>
            <a:off x="5107160" y="1413929"/>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t>31 30       . . .                 13 12  11     . . .          2  1  0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a:t>Byte offset</a:t>
              </a: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grpSp>
        <p:nvGrpSpPr>
          <p:cNvPr id="8" name="Group 52"/>
          <p:cNvGrpSpPr>
            <a:grpSpLocks/>
          </p:cNvGrpSpPr>
          <p:nvPr/>
        </p:nvGrpSpPr>
        <p:grpSpPr bwMode="auto">
          <a:xfrm>
            <a:off x="5704060" y="3860266"/>
            <a:ext cx="604838" cy="1371600"/>
            <a:chOff x="2477" y="2299"/>
            <a:chExt cx="381"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48" cy="213"/>
            </a:xfrm>
            <a:prstGeom prst="rect">
              <a:avLst/>
            </a:prstGeom>
            <a:noFill/>
            <a:ln w="12700">
              <a:noFill/>
              <a:miter lim="800000"/>
              <a:headEnd/>
              <a:tailEnd/>
            </a:ln>
            <a:effectLst/>
          </p:spPr>
          <p:txBody>
            <a:bodyPr wrap="none">
              <a:spAutoFit/>
            </a:bodyPr>
            <a:lstStyle/>
            <a:p>
              <a:r>
                <a:rPr lang="en-US" sz="1600" dirty="0"/>
                <a:t>20</a:t>
              </a:r>
            </a:p>
          </p:txBody>
        </p:sp>
      </p:grpSp>
      <p:grpSp>
        <p:nvGrpSpPr>
          <p:cNvPr id="9" name="Group 56"/>
          <p:cNvGrpSpPr>
            <a:grpSpLocks/>
          </p:cNvGrpSpPr>
          <p:nvPr/>
        </p:nvGrpSpPr>
        <p:grpSpPr bwMode="auto">
          <a:xfrm>
            <a:off x="7561435" y="2148942"/>
            <a:ext cx="2019300" cy="3043237"/>
            <a:chOff x="3618" y="1226"/>
            <a:chExt cx="1272"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60" cy="213"/>
            </a:xfrm>
            <a:prstGeom prst="rect">
              <a:avLst/>
            </a:prstGeom>
            <a:noFill/>
            <a:ln w="12700">
              <a:noFill/>
              <a:miter lim="800000"/>
              <a:headEnd/>
              <a:tailEnd/>
            </a:ln>
            <a:effectLst/>
          </p:spPr>
          <p:txBody>
            <a:bodyPr wrap="none">
              <a:spAutoFit/>
            </a:bodyPr>
            <a:lstStyle/>
            <a:p>
              <a:r>
                <a:rPr lang="en-US" sz="1600"/>
                <a:t>Data</a:t>
              </a:r>
            </a:p>
          </p:txBody>
        </p:sp>
        <p:sp>
          <p:nvSpPr>
            <p:cNvPr id="1604668" name="Text Box 60"/>
            <p:cNvSpPr txBox="1">
              <a:spLocks noChangeArrowheads="1"/>
            </p:cNvSpPr>
            <p:nvPr/>
          </p:nvSpPr>
          <p:spPr bwMode="auto">
            <a:xfrm>
              <a:off x="3762" y="2923"/>
              <a:ext cx="248" cy="213"/>
            </a:xfrm>
            <a:prstGeom prst="rect">
              <a:avLst/>
            </a:prstGeom>
            <a:noFill/>
            <a:ln w="12700">
              <a:noFill/>
              <a:miter lim="800000"/>
              <a:headEnd/>
              <a:tailEnd/>
            </a:ln>
            <a:effectLst/>
          </p:spPr>
          <p:txBody>
            <a:bodyPr wrap="none">
              <a:spAutoFit/>
            </a:bodyPr>
            <a:lstStyle/>
            <a:p>
              <a:r>
                <a:rPr lang="en-US" sz="1600" dirty="0"/>
                <a:t>32</a:t>
              </a:r>
            </a:p>
          </p:txBody>
        </p:sp>
      </p:grpSp>
      <p:grpSp>
        <p:nvGrpSpPr>
          <p:cNvPr id="10" name="Group 5"/>
          <p:cNvGrpSpPr>
            <a:grpSpLocks/>
          </p:cNvGrpSpPr>
          <p:nvPr/>
        </p:nvGrpSpPr>
        <p:grpSpPr bwMode="auto">
          <a:xfrm>
            <a:off x="2960861" y="2098144"/>
            <a:ext cx="2913063" cy="3990978"/>
            <a:chOff x="720" y="1194"/>
            <a:chExt cx="1835" cy="2514"/>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194"/>
              <a:ext cx="272" cy="212"/>
            </a:xfrm>
            <a:prstGeom prst="rect">
              <a:avLst/>
            </a:prstGeom>
            <a:noFill/>
            <a:ln w="12700">
              <a:noFill/>
              <a:miter lim="800000"/>
              <a:headEnd/>
              <a:tailEnd/>
            </a:ln>
            <a:effectLst/>
          </p:spPr>
          <p:txBody>
            <a:bodyPr wrap="none">
              <a:spAutoFit/>
            </a:bodyPr>
            <a:lstStyle/>
            <a:p>
              <a:r>
                <a:rPr lang="en-US" sz="1600" dirty="0"/>
                <a:t>Hit</a:t>
              </a:r>
            </a:p>
          </p:txBody>
        </p:sp>
      </p:grpSp>
      <p:sp>
        <p:nvSpPr>
          <p:cNvPr id="65" name="Rectangle 51"/>
          <p:cNvSpPr>
            <a:spLocks noChangeArrowheads="1"/>
          </p:cNvSpPr>
          <p:nvPr/>
        </p:nvSpPr>
        <p:spPr bwMode="auto">
          <a:xfrm>
            <a:off x="1377073" y="2221894"/>
            <a:ext cx="1979997" cy="2174484"/>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a:t>Valid bit ensures something useful in cache for</a:t>
            </a:r>
            <a:br>
              <a:rPr lang="en-US" sz="2400" i="1" dirty="0"/>
            </a:br>
            <a:r>
              <a:rPr lang="en-US" sz="2400" i="1" dirty="0"/>
              <a:t>this index</a:t>
            </a:r>
          </a:p>
        </p:txBody>
      </p:sp>
      <p:sp>
        <p:nvSpPr>
          <p:cNvPr id="66" name="Rectangle 51"/>
          <p:cNvSpPr>
            <a:spLocks noChangeArrowheads="1"/>
          </p:cNvSpPr>
          <p:nvPr/>
        </p:nvSpPr>
        <p:spPr bwMode="auto">
          <a:xfrm>
            <a:off x="1262170" y="4507762"/>
            <a:ext cx="2209800" cy="2045439"/>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smtClean="0"/>
              <a:t>Compare </a:t>
            </a:r>
            <a:r>
              <a:rPr lang="en-US" sz="2400" i="1" dirty="0"/>
              <a:t/>
            </a:r>
            <a:br>
              <a:rPr lang="en-US" sz="2400" i="1" dirty="0"/>
            </a:br>
            <a:r>
              <a:rPr lang="en-US" sz="2400" i="1" dirty="0"/>
              <a:t>Tag with</a:t>
            </a:r>
            <a:br>
              <a:rPr lang="en-US" sz="2400" i="1" dirty="0"/>
            </a:br>
            <a:r>
              <a:rPr lang="en-US" sz="2400" i="1" dirty="0"/>
              <a:t>upper part </a:t>
            </a:r>
            <a:br>
              <a:rPr lang="en-US" sz="2400" i="1" dirty="0"/>
            </a:br>
            <a:r>
              <a:rPr lang="en-US" sz="2400" i="1" dirty="0"/>
              <a:t>of Address </a:t>
            </a:r>
            <a:br>
              <a:rPr lang="en-US" sz="2400" i="1" dirty="0"/>
            </a:br>
            <a:r>
              <a:rPr lang="en-US" sz="2400" i="1" dirty="0"/>
              <a:t>to see if a </a:t>
            </a:r>
            <a:br>
              <a:rPr lang="en-US" sz="2400" i="1" dirty="0"/>
            </a:br>
            <a:r>
              <a:rPr lang="en-US" sz="2400" i="1" dirty="0"/>
              <a:t>Hit</a:t>
            </a:r>
          </a:p>
        </p:txBody>
      </p:sp>
      <p:sp>
        <p:nvSpPr>
          <p:cNvPr id="67" name="Rectangle 51"/>
          <p:cNvSpPr>
            <a:spLocks noChangeArrowheads="1"/>
          </p:cNvSpPr>
          <p:nvPr/>
        </p:nvSpPr>
        <p:spPr bwMode="auto">
          <a:xfrm>
            <a:off x="9167666" y="2526692"/>
            <a:ext cx="1639885" cy="3042053"/>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a:t>Read</a:t>
            </a:r>
            <a:br>
              <a:rPr lang="en-US" sz="2400" i="1" dirty="0"/>
            </a:br>
            <a:r>
              <a:rPr lang="en-US" sz="2400" i="1" dirty="0"/>
              <a:t>data from cache instead of memory if a Hit</a:t>
            </a:r>
          </a:p>
        </p:txBody>
      </p:sp>
      <p:grpSp>
        <p:nvGrpSpPr>
          <p:cNvPr id="73" name="Group 72"/>
          <p:cNvGrpSpPr/>
          <p:nvPr/>
        </p:nvGrpSpPr>
        <p:grpSpPr>
          <a:xfrm>
            <a:off x="6026469" y="5384587"/>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a:t>Comparator</a:t>
              </a:r>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69" name="Date Placeholder 3"/>
          <p:cNvSpPr txBox="1">
            <a:spLocks/>
          </p:cNvSpPr>
          <p:nvPr/>
        </p:nvSpPr>
        <p:spPr>
          <a:xfrm>
            <a:off x="63759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1"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72" name="Slide Number Placeholder 5"/>
          <p:cNvSpPr>
            <a:spLocks noGrp="1"/>
          </p:cNvSpPr>
          <p:nvPr>
            <p:ph type="sldNum" sz="quarter" idx="4294967295"/>
          </p:nvPr>
        </p:nvSpPr>
        <p:spPr>
          <a:xfrm>
            <a:off x="940214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16</a:t>
            </a:fld>
            <a:endParaRPr lang="en-US"/>
          </a:p>
        </p:txBody>
      </p:sp>
    </p:spTree>
    <p:extLst>
      <p:ext uri="{BB962C8B-B14F-4D97-AF65-F5344CB8AC3E}">
        <p14:creationId xmlns:p14="http://schemas.microsoft.com/office/powerpoint/2010/main" val="40241067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a:lnSpc>
                <a:spcPct val="85000"/>
              </a:lnSpc>
            </a:pPr>
            <a:r>
              <a:rPr lang="en-US" dirty="0" smtClean="0"/>
              <a:t>For a cache with constant total capacity, </a:t>
            </a:r>
            <a:r>
              <a:rPr lang="en-US" dirty="0"/>
              <a:t> </a:t>
            </a:r>
            <a:r>
              <a:rPr lang="en-US" dirty="0" smtClean="0"/>
              <a:t>if we increase the number of ways by a factor of two, which statement is false:</a:t>
            </a:r>
          </a:p>
          <a:p>
            <a:pPr marL="0" indent="0">
              <a:lnSpc>
                <a:spcPct val="85000"/>
              </a:lnSpc>
              <a:buNone/>
            </a:pPr>
            <a:r>
              <a:rPr lang="en-US" dirty="0" smtClean="0"/>
              <a:t>	</a:t>
            </a:r>
            <a:r>
              <a:rPr lang="en-US" b="1" dirty="0" smtClean="0">
                <a:solidFill>
                  <a:srgbClr val="FF0000"/>
                </a:solidFill>
              </a:rPr>
              <a:t>A </a:t>
            </a:r>
            <a:r>
              <a:rPr lang="en-US" dirty="0" smtClean="0"/>
              <a:t>: The number of sets could be doubled</a:t>
            </a:r>
          </a:p>
          <a:p>
            <a:pPr marL="0" indent="0">
              <a:lnSpc>
                <a:spcPct val="85000"/>
              </a:lnSpc>
              <a:buNone/>
            </a:pPr>
            <a:r>
              <a:rPr lang="en-US" dirty="0" smtClean="0"/>
              <a:t>	</a:t>
            </a:r>
            <a:r>
              <a:rPr lang="en-US" b="1" dirty="0" smtClean="0">
                <a:solidFill>
                  <a:srgbClr val="92D050"/>
                </a:solidFill>
              </a:rPr>
              <a:t>B </a:t>
            </a:r>
            <a:r>
              <a:rPr lang="en-US" dirty="0" smtClean="0"/>
              <a:t>: The </a:t>
            </a:r>
            <a:r>
              <a:rPr lang="en-US" dirty="0"/>
              <a:t>tag </a:t>
            </a:r>
            <a:r>
              <a:rPr lang="en-US" dirty="0" smtClean="0"/>
              <a:t>width could decrease</a:t>
            </a:r>
          </a:p>
          <a:p>
            <a:pPr marL="0" indent="0">
              <a:lnSpc>
                <a:spcPct val="85000"/>
              </a:lnSpc>
              <a:buNone/>
            </a:pPr>
            <a:r>
              <a:rPr lang="en-US" dirty="0" smtClean="0"/>
              <a:t>	</a:t>
            </a:r>
            <a:r>
              <a:rPr lang="en-US" b="1" dirty="0" smtClean="0">
                <a:solidFill>
                  <a:srgbClr val="FFC000"/>
                </a:solidFill>
              </a:rPr>
              <a:t>C </a:t>
            </a:r>
            <a:r>
              <a:rPr lang="en-US" dirty="0" smtClean="0"/>
              <a:t>: The block size could stay the same</a:t>
            </a:r>
          </a:p>
          <a:p>
            <a:pPr marL="0" indent="0">
              <a:lnSpc>
                <a:spcPct val="85000"/>
              </a:lnSpc>
              <a:buNone/>
            </a:pPr>
            <a:r>
              <a:rPr lang="en-US" dirty="0" smtClean="0"/>
              <a:t>	</a:t>
            </a:r>
            <a:r>
              <a:rPr lang="en-US" b="1" dirty="0" smtClean="0">
                <a:ln>
                  <a:solidFill>
                    <a:sysClr val="windowText" lastClr="000000"/>
                  </a:solidFill>
                </a:ln>
                <a:solidFill>
                  <a:srgbClr val="FFFF00"/>
                </a:solidFill>
              </a:rPr>
              <a:t>D </a:t>
            </a:r>
            <a:r>
              <a:rPr lang="en-US" dirty="0" smtClean="0"/>
              <a:t>: The block size could be halved</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17</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15</a:t>
            </a:r>
            <a:endParaRPr lang="en-US" dirty="0"/>
          </a:p>
        </p:txBody>
      </p:sp>
    </p:spTree>
    <p:extLst>
      <p:ext uri="{BB962C8B-B14F-4D97-AF65-F5344CB8AC3E}">
        <p14:creationId xmlns:p14="http://schemas.microsoft.com/office/powerpoint/2010/main" val="120760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18</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15</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463305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Cache Organization and Principles</a:t>
            </a:r>
          </a:p>
          <a:p>
            <a:r>
              <a:rPr lang="en-US" dirty="0" smtClean="0"/>
              <a:t>Write Back vs. Write Through</a:t>
            </a:r>
          </a:p>
          <a:p>
            <a:r>
              <a:rPr lang="en-US" dirty="0" smtClean="0">
                <a:solidFill>
                  <a:srgbClr val="D9D9D9"/>
                </a:solidFill>
              </a:rPr>
              <a:t>Cache Performance</a:t>
            </a:r>
          </a:p>
          <a:p>
            <a:r>
              <a:rPr lang="en-US" dirty="0" smtClean="0">
                <a:solidFill>
                  <a:srgbClr val="D9D9D9"/>
                </a:solidFill>
              </a:rPr>
              <a:t>Cache Design Tradeoffs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19</a:t>
            </a:fld>
            <a:endParaRPr lang="en-US"/>
          </a:p>
        </p:txBody>
      </p:sp>
      <p:sp>
        <p:nvSpPr>
          <p:cNvPr id="8" name="Date Placeholder 3"/>
          <p:cNvSpPr txBox="1">
            <a:spLocks/>
          </p:cNvSpPr>
          <p:nvPr/>
        </p:nvSpPr>
        <p:spPr>
          <a:xfrm>
            <a:off x="65625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09721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Cache Organization and Principles</a:t>
            </a:r>
          </a:p>
          <a:p>
            <a:r>
              <a:rPr lang="en-US" dirty="0" smtClean="0"/>
              <a:t>Write Back vs. Write Through</a:t>
            </a:r>
          </a:p>
          <a:p>
            <a:r>
              <a:rPr lang="en-US" dirty="0" smtClean="0"/>
              <a:t>Cache Performance</a:t>
            </a:r>
          </a:p>
          <a:p>
            <a:r>
              <a:rPr lang="en-US" dirty="0" smtClean="0"/>
              <a:t>Cache Design Tradeoffs</a:t>
            </a:r>
          </a:p>
          <a:p>
            <a:r>
              <a:rPr lang="en-US" dirty="0" smtClean="0"/>
              <a:t>And in Conclusion </a:t>
            </a:r>
            <a:r>
              <a:rPr lang="is-IS" dirty="0" smtClean="0"/>
              <a:t>…</a:t>
            </a:r>
            <a:endParaRPr lang="en-US" dirty="0" smtClean="0"/>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a:t>
            </a:fld>
            <a:endParaRPr lang="en-US"/>
          </a:p>
        </p:txBody>
      </p:sp>
      <p:sp>
        <p:nvSpPr>
          <p:cNvPr id="8" name="Date Placeholder 3"/>
          <p:cNvSpPr txBox="1">
            <a:spLocks/>
          </p:cNvSpPr>
          <p:nvPr/>
        </p:nvSpPr>
        <p:spPr>
          <a:xfrm>
            <a:off x="712839"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326688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lnSpcReduction="10000"/>
          </a:bodyPr>
          <a:lstStyle/>
          <a:p>
            <a:r>
              <a:rPr lang="en-US" dirty="0" smtClean="0"/>
              <a:t>Store instructions write to memory, changing values</a:t>
            </a:r>
          </a:p>
          <a:p>
            <a:r>
              <a:rPr lang="en-US" dirty="0" smtClean="0"/>
              <a:t>Need to make sure cache and memory have same values on writes: two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5" name="Date Placeholder 3"/>
          <p:cNvSpPr txBox="1">
            <a:spLocks/>
          </p:cNvSpPr>
          <p:nvPr/>
        </p:nvSpPr>
        <p:spPr>
          <a:xfrm>
            <a:off x="76822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8" name="Slide Number Placeholder 5"/>
          <p:cNvSpPr>
            <a:spLocks noGrp="1"/>
          </p:cNvSpPr>
          <p:nvPr>
            <p:ph type="sldNum" sz="quarter" idx="4294967295"/>
          </p:nvPr>
        </p:nvSpPr>
        <p:spPr>
          <a:xfrm>
            <a:off x="921553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20</a:t>
            </a:fld>
            <a:endParaRPr lang="en-US"/>
          </a:p>
        </p:txBody>
      </p:sp>
    </p:spTree>
    <p:extLst>
      <p:ext uri="{BB962C8B-B14F-4D97-AF65-F5344CB8AC3E}">
        <p14:creationId xmlns:p14="http://schemas.microsoft.com/office/powerpoint/2010/main" val="25491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6699716" y="5065187"/>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1981200" y="274638"/>
            <a:ext cx="3809762" cy="1143000"/>
          </a:xfrm>
        </p:spPr>
        <p:txBody>
          <a:bodyPr>
            <a:normAutofit fontScale="90000"/>
          </a:bodyPr>
          <a:lstStyle/>
          <a:p>
            <a:pPr>
              <a:lnSpc>
                <a:spcPct val="85000"/>
              </a:lnSpc>
            </a:pPr>
            <a:r>
              <a:rPr lang="en-US" dirty="0" smtClean="0"/>
              <a:t>Write-Through Cache</a:t>
            </a:r>
            <a:endParaRPr lang="en-US" dirty="0"/>
          </a:p>
        </p:txBody>
      </p:sp>
      <p:sp>
        <p:nvSpPr>
          <p:cNvPr id="7" name="Content Placeholder 6"/>
          <p:cNvSpPr>
            <a:spLocks noGrp="1"/>
          </p:cNvSpPr>
          <p:nvPr>
            <p:ph sz="half" idx="1"/>
          </p:nvPr>
        </p:nvSpPr>
        <p:spPr/>
        <p:txBody>
          <a:bodyPr>
            <a:normAutofit/>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9" name="Rectangle 8"/>
          <p:cNvSpPr/>
          <p:nvPr/>
        </p:nvSpPr>
        <p:spPr>
          <a:xfrm>
            <a:off x="6657375" y="-9278"/>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sp>
        <p:nvSpPr>
          <p:cNvPr id="23" name="TextBox 22"/>
          <p:cNvSpPr txBox="1"/>
          <p:nvPr/>
        </p:nvSpPr>
        <p:spPr>
          <a:xfrm>
            <a:off x="6393529" y="1681689"/>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24" name="TextBox 23"/>
          <p:cNvSpPr txBox="1"/>
          <p:nvPr/>
        </p:nvSpPr>
        <p:spPr>
          <a:xfrm>
            <a:off x="9060530" y="168168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26" name="Rectangle 25"/>
          <p:cNvSpPr/>
          <p:nvPr/>
        </p:nvSpPr>
        <p:spPr>
          <a:xfrm>
            <a:off x="6742999" y="2367489"/>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8106216" y="2269517"/>
            <a:ext cx="1067269" cy="523220"/>
          </a:xfrm>
          <a:prstGeom prst="rect">
            <a:avLst/>
          </a:prstGeom>
          <a:noFill/>
        </p:spPr>
        <p:txBody>
          <a:bodyPr wrap="none" rtlCol="0">
            <a:spAutoFit/>
          </a:bodyPr>
          <a:lstStyle/>
          <a:p>
            <a:r>
              <a:rPr lang="en-US" sz="2800" dirty="0"/>
              <a:t>Cache</a:t>
            </a:r>
          </a:p>
        </p:txBody>
      </p:sp>
      <p:sp>
        <p:nvSpPr>
          <p:cNvPr id="40" name="TextBox 39"/>
          <p:cNvSpPr txBox="1"/>
          <p:nvPr/>
        </p:nvSpPr>
        <p:spPr>
          <a:xfrm>
            <a:off x="6357243" y="4958289"/>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41" name="TextBox 40"/>
          <p:cNvSpPr txBox="1"/>
          <p:nvPr/>
        </p:nvSpPr>
        <p:spPr>
          <a:xfrm>
            <a:off x="9096816" y="495828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42" name="Rectangle 41"/>
          <p:cNvSpPr/>
          <p:nvPr/>
        </p:nvSpPr>
        <p:spPr>
          <a:xfrm>
            <a:off x="6785811" y="5741098"/>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grpSp>
        <p:nvGrpSpPr>
          <p:cNvPr id="2" name="Group 48"/>
          <p:cNvGrpSpPr/>
          <p:nvPr/>
        </p:nvGrpSpPr>
        <p:grpSpPr>
          <a:xfrm>
            <a:off x="7525632" y="1605488"/>
            <a:ext cx="2790389" cy="4114802"/>
            <a:chOff x="3330044" y="1812156"/>
            <a:chExt cx="5065859"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4076845" y="3737642"/>
              <a:ext cx="304800" cy="17984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6568002" y="2350784"/>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6887016" y="3124606"/>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7048996" y="3429973"/>
            <a:ext cx="652643" cy="369332"/>
          </a:xfrm>
          <a:prstGeom prst="rect">
            <a:avLst/>
          </a:prstGeom>
        </p:spPr>
        <p:txBody>
          <a:bodyPr wrap="none">
            <a:spAutoFit/>
          </a:bodyPr>
          <a:lstStyle/>
          <a:p>
            <a:r>
              <a:rPr lang="en-US" dirty="0"/>
              <a:t>1022</a:t>
            </a:r>
          </a:p>
        </p:txBody>
      </p:sp>
      <p:sp>
        <p:nvSpPr>
          <p:cNvPr id="61" name="Rectangle 60"/>
          <p:cNvSpPr/>
          <p:nvPr/>
        </p:nvSpPr>
        <p:spPr>
          <a:xfrm>
            <a:off x="9726168" y="3410183"/>
            <a:ext cx="418654" cy="369332"/>
          </a:xfrm>
          <a:prstGeom prst="rect">
            <a:avLst/>
          </a:prstGeom>
        </p:spPr>
        <p:txBody>
          <a:bodyPr wrap="none">
            <a:spAutoFit/>
          </a:bodyPr>
          <a:lstStyle/>
          <a:p>
            <a:r>
              <a:rPr lang="en-US" dirty="0"/>
              <a:t>99</a:t>
            </a:r>
          </a:p>
        </p:txBody>
      </p:sp>
      <p:sp>
        <p:nvSpPr>
          <p:cNvPr id="62" name="Rectangle 61"/>
          <p:cNvSpPr/>
          <p:nvPr/>
        </p:nvSpPr>
        <p:spPr>
          <a:xfrm flipH="1">
            <a:off x="7138508" y="3064069"/>
            <a:ext cx="775008" cy="369332"/>
          </a:xfrm>
          <a:prstGeom prst="rect">
            <a:avLst/>
          </a:prstGeom>
        </p:spPr>
        <p:txBody>
          <a:bodyPr wrap="square">
            <a:spAutoFit/>
          </a:bodyPr>
          <a:lstStyle/>
          <a:p>
            <a:r>
              <a:rPr lang="en-US" dirty="0"/>
              <a:t>252</a:t>
            </a:r>
          </a:p>
        </p:txBody>
      </p:sp>
      <p:sp>
        <p:nvSpPr>
          <p:cNvPr id="63" name="Rectangle 62"/>
          <p:cNvSpPr/>
          <p:nvPr/>
        </p:nvSpPr>
        <p:spPr>
          <a:xfrm>
            <a:off x="9726168" y="3691725"/>
            <a:ext cx="301660" cy="369332"/>
          </a:xfrm>
          <a:prstGeom prst="rect">
            <a:avLst/>
          </a:prstGeom>
        </p:spPr>
        <p:txBody>
          <a:bodyPr wrap="none">
            <a:spAutoFit/>
          </a:bodyPr>
          <a:lstStyle/>
          <a:p>
            <a:r>
              <a:rPr lang="en-US" dirty="0"/>
              <a:t>7</a:t>
            </a:r>
          </a:p>
        </p:txBody>
      </p:sp>
      <p:sp>
        <p:nvSpPr>
          <p:cNvPr id="64" name="Rectangle 63"/>
          <p:cNvSpPr/>
          <p:nvPr/>
        </p:nvSpPr>
        <p:spPr>
          <a:xfrm>
            <a:off x="9630215" y="4043888"/>
            <a:ext cx="418654" cy="369332"/>
          </a:xfrm>
          <a:prstGeom prst="rect">
            <a:avLst/>
          </a:prstGeom>
        </p:spPr>
        <p:txBody>
          <a:bodyPr wrap="none">
            <a:spAutoFit/>
          </a:bodyPr>
          <a:lstStyle/>
          <a:p>
            <a:r>
              <a:rPr lang="en-US" dirty="0"/>
              <a:t>20</a:t>
            </a:r>
          </a:p>
        </p:txBody>
      </p:sp>
      <p:sp>
        <p:nvSpPr>
          <p:cNvPr id="65" name="Rectangle 64"/>
          <p:cNvSpPr/>
          <p:nvPr/>
        </p:nvSpPr>
        <p:spPr>
          <a:xfrm>
            <a:off x="9726168" y="3046013"/>
            <a:ext cx="418654" cy="369332"/>
          </a:xfrm>
          <a:prstGeom prst="rect">
            <a:avLst/>
          </a:prstGeom>
        </p:spPr>
        <p:txBody>
          <a:bodyPr wrap="none">
            <a:spAutoFit/>
          </a:bodyPr>
          <a:lstStyle/>
          <a:p>
            <a:r>
              <a:rPr lang="en-US" dirty="0"/>
              <a:t>12</a:t>
            </a:r>
          </a:p>
        </p:txBody>
      </p:sp>
      <p:sp>
        <p:nvSpPr>
          <p:cNvPr id="66" name="Rectangle 65"/>
          <p:cNvSpPr/>
          <p:nvPr/>
        </p:nvSpPr>
        <p:spPr>
          <a:xfrm flipH="1">
            <a:off x="7084689" y="3754562"/>
            <a:ext cx="775008" cy="369332"/>
          </a:xfrm>
          <a:prstGeom prst="rect">
            <a:avLst/>
          </a:prstGeom>
        </p:spPr>
        <p:txBody>
          <a:bodyPr wrap="square">
            <a:spAutoFit/>
          </a:bodyPr>
          <a:lstStyle/>
          <a:p>
            <a:r>
              <a:rPr lang="en-US" dirty="0"/>
              <a:t>131</a:t>
            </a:r>
          </a:p>
        </p:txBody>
      </p:sp>
      <p:sp>
        <p:nvSpPr>
          <p:cNvPr id="67" name="Rectangle 66"/>
          <p:cNvSpPr/>
          <p:nvPr/>
        </p:nvSpPr>
        <p:spPr>
          <a:xfrm flipH="1">
            <a:off x="7095452" y="4079152"/>
            <a:ext cx="775008" cy="369332"/>
          </a:xfrm>
          <a:prstGeom prst="rect">
            <a:avLst/>
          </a:prstGeom>
        </p:spPr>
        <p:txBody>
          <a:bodyPr wrap="square">
            <a:spAutoFit/>
          </a:bodyPr>
          <a:lstStyle/>
          <a:p>
            <a:r>
              <a:rPr lang="en-US" dirty="0"/>
              <a:t>2041</a:t>
            </a:r>
          </a:p>
        </p:txBody>
      </p:sp>
      <p:sp>
        <p:nvSpPr>
          <p:cNvPr id="68" name="Rectangle 67"/>
          <p:cNvSpPr/>
          <p:nvPr/>
        </p:nvSpPr>
        <p:spPr>
          <a:xfrm>
            <a:off x="7953815" y="4272488"/>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Addr</a:t>
            </a:r>
            <a:endParaRPr lang="en-US" dirty="0"/>
          </a:p>
        </p:txBody>
      </p:sp>
      <p:sp>
        <p:nvSpPr>
          <p:cNvPr id="69" name="Rectangle 68"/>
          <p:cNvSpPr/>
          <p:nvPr/>
        </p:nvSpPr>
        <p:spPr>
          <a:xfrm>
            <a:off x="8715815" y="4276117"/>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sp>
        <p:nvSpPr>
          <p:cNvPr id="83" name="Freeform 82"/>
          <p:cNvSpPr/>
          <p:nvPr/>
        </p:nvSpPr>
        <p:spPr>
          <a:xfrm>
            <a:off x="7346333" y="2770259"/>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9096815" y="2770259"/>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8030015" y="3586689"/>
            <a:ext cx="1066800" cy="646331"/>
          </a:xfrm>
          <a:prstGeom prst="rect">
            <a:avLst/>
          </a:prstGeom>
          <a:noFill/>
        </p:spPr>
        <p:txBody>
          <a:bodyPr wrap="square" rtlCol="0">
            <a:spAutoFit/>
          </a:bodyPr>
          <a:lstStyle/>
          <a:p>
            <a:pPr algn="ctr"/>
            <a:r>
              <a:rPr lang="en-US" dirty="0"/>
              <a:t>Write Buffer</a:t>
            </a:r>
          </a:p>
        </p:txBody>
      </p:sp>
      <p:sp>
        <p:nvSpPr>
          <p:cNvPr id="44" name="Date Placeholder 3"/>
          <p:cNvSpPr txBox="1">
            <a:spLocks/>
          </p:cNvSpPr>
          <p:nvPr/>
        </p:nvSpPr>
        <p:spPr>
          <a:xfrm>
            <a:off x="73090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4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49" name="Slide Number Placeholder 5"/>
          <p:cNvSpPr>
            <a:spLocks noGrp="1"/>
          </p:cNvSpPr>
          <p:nvPr>
            <p:ph type="sldNum" sz="quarter" idx="4294967295"/>
          </p:nvPr>
        </p:nvSpPr>
        <p:spPr>
          <a:xfrm>
            <a:off x="9271516"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21</a:t>
            </a:fld>
            <a:endParaRPr lang="en-US"/>
          </a:p>
        </p:txBody>
      </p:sp>
    </p:spTree>
    <p:extLst>
      <p:ext uri="{BB962C8B-B14F-4D97-AF65-F5344CB8AC3E}">
        <p14:creationId xmlns:p14="http://schemas.microsoft.com/office/powerpoint/2010/main" val="7653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1082351" y="1600201"/>
            <a:ext cx="10189029"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5" name="Date Placeholder 3"/>
          <p:cNvSpPr txBox="1">
            <a:spLocks/>
          </p:cNvSpPr>
          <p:nvPr/>
        </p:nvSpPr>
        <p:spPr>
          <a:xfrm>
            <a:off x="76822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8" name="Slide Number Placeholder 5"/>
          <p:cNvSpPr>
            <a:spLocks noGrp="1"/>
          </p:cNvSpPr>
          <p:nvPr>
            <p:ph type="sldNum" sz="quarter" idx="4294967295"/>
          </p:nvPr>
        </p:nvSpPr>
        <p:spPr>
          <a:xfrm>
            <a:off x="9271516"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22</a:t>
            </a:fld>
            <a:endParaRPr lang="en-US"/>
          </a:p>
        </p:txBody>
      </p:sp>
    </p:spTree>
    <p:extLst>
      <p:ext uri="{BB962C8B-B14F-4D97-AF65-F5344CB8AC3E}">
        <p14:creationId xmlns:p14="http://schemas.microsoft.com/office/powerpoint/2010/main" val="35655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6713671" y="5065187"/>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1440026" y="274638"/>
            <a:ext cx="3809762" cy="1143000"/>
          </a:xfrm>
        </p:spPr>
        <p:txBody>
          <a:bodyPr>
            <a:normAutofit fontScale="90000"/>
          </a:bodyPr>
          <a:lstStyle/>
          <a:p>
            <a:pPr>
              <a:lnSpc>
                <a:spcPct val="85000"/>
              </a:lnSpc>
            </a:pPr>
            <a:r>
              <a:rPr lang="en-US" dirty="0" smtClean="0"/>
              <a:t>Write-Back Cache</a:t>
            </a:r>
            <a:endParaRPr lang="en-US" dirty="0"/>
          </a:p>
        </p:txBody>
      </p:sp>
      <p:sp>
        <p:nvSpPr>
          <p:cNvPr id="7" name="Content Placeholder 6"/>
          <p:cNvSpPr>
            <a:spLocks noGrp="1"/>
          </p:cNvSpPr>
          <p:nvPr>
            <p:ph sz="half" idx="1"/>
          </p:nvPr>
        </p:nvSpPr>
        <p:spPr>
          <a:xfrm>
            <a:off x="485192" y="1507330"/>
            <a:ext cx="5763208" cy="5052344"/>
          </a:xfrm>
        </p:spPr>
        <p:txBody>
          <a:bodyPr>
            <a:normAutofit lnSpcReduction="10000"/>
          </a:bodyPr>
          <a:lstStyle/>
          <a:p>
            <a:r>
              <a:rPr lang="en-US" dirty="0" smtClean="0"/>
              <a:t>Store/cache hit, write data in cache </a:t>
            </a:r>
            <a:r>
              <a:rPr lang="en-US" i="1" dirty="0" smtClean="0"/>
              <a:t>only </a:t>
            </a:r>
            <a:r>
              <a:rPr lang="en-US" dirty="0" smtClean="0"/>
              <a:t>and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9" name="Rectangle 8"/>
          <p:cNvSpPr/>
          <p:nvPr/>
        </p:nvSpPr>
        <p:spPr>
          <a:xfrm>
            <a:off x="6671330" y="-9278"/>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sp>
        <p:nvSpPr>
          <p:cNvPr id="23" name="TextBox 22"/>
          <p:cNvSpPr txBox="1"/>
          <p:nvPr/>
        </p:nvSpPr>
        <p:spPr>
          <a:xfrm>
            <a:off x="6443770" y="1681689"/>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24" name="TextBox 23"/>
          <p:cNvSpPr txBox="1"/>
          <p:nvPr/>
        </p:nvSpPr>
        <p:spPr>
          <a:xfrm>
            <a:off x="9110771" y="175788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26" name="Rectangle 25"/>
          <p:cNvSpPr/>
          <p:nvPr/>
        </p:nvSpPr>
        <p:spPr>
          <a:xfrm>
            <a:off x="6756954" y="2367489"/>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8120171" y="2215088"/>
            <a:ext cx="1067269" cy="523220"/>
          </a:xfrm>
          <a:prstGeom prst="rect">
            <a:avLst/>
          </a:prstGeom>
          <a:noFill/>
        </p:spPr>
        <p:txBody>
          <a:bodyPr wrap="none" rtlCol="0">
            <a:spAutoFit/>
          </a:bodyPr>
          <a:lstStyle/>
          <a:p>
            <a:r>
              <a:rPr lang="en-US" sz="2800" dirty="0"/>
              <a:t>Cache</a:t>
            </a:r>
          </a:p>
        </p:txBody>
      </p:sp>
      <p:sp>
        <p:nvSpPr>
          <p:cNvPr id="40" name="TextBox 39"/>
          <p:cNvSpPr txBox="1"/>
          <p:nvPr/>
        </p:nvSpPr>
        <p:spPr>
          <a:xfrm>
            <a:off x="6333875" y="4958289"/>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41" name="TextBox 40"/>
          <p:cNvSpPr txBox="1"/>
          <p:nvPr/>
        </p:nvSpPr>
        <p:spPr>
          <a:xfrm>
            <a:off x="9110771" y="495828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42" name="Rectangle 41"/>
          <p:cNvSpPr/>
          <p:nvPr/>
        </p:nvSpPr>
        <p:spPr>
          <a:xfrm>
            <a:off x="6799766" y="5741098"/>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grpSp>
        <p:nvGrpSpPr>
          <p:cNvPr id="2" name="Group 48"/>
          <p:cNvGrpSpPr/>
          <p:nvPr/>
        </p:nvGrpSpPr>
        <p:grpSpPr>
          <a:xfrm>
            <a:off x="9500843" y="1605488"/>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6581957" y="2350784"/>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6900971" y="3124606"/>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7062951" y="3429973"/>
            <a:ext cx="652643" cy="369332"/>
          </a:xfrm>
          <a:prstGeom prst="rect">
            <a:avLst/>
          </a:prstGeom>
        </p:spPr>
        <p:txBody>
          <a:bodyPr wrap="none">
            <a:spAutoFit/>
          </a:bodyPr>
          <a:lstStyle/>
          <a:p>
            <a:r>
              <a:rPr lang="en-US" dirty="0"/>
              <a:t>1022</a:t>
            </a:r>
          </a:p>
        </p:txBody>
      </p:sp>
      <p:sp>
        <p:nvSpPr>
          <p:cNvPr id="61" name="Rectangle 60"/>
          <p:cNvSpPr/>
          <p:nvPr/>
        </p:nvSpPr>
        <p:spPr>
          <a:xfrm>
            <a:off x="9740123" y="3410183"/>
            <a:ext cx="418654" cy="369332"/>
          </a:xfrm>
          <a:prstGeom prst="rect">
            <a:avLst/>
          </a:prstGeom>
        </p:spPr>
        <p:txBody>
          <a:bodyPr wrap="none">
            <a:spAutoFit/>
          </a:bodyPr>
          <a:lstStyle/>
          <a:p>
            <a:r>
              <a:rPr lang="en-US" dirty="0"/>
              <a:t>99</a:t>
            </a:r>
          </a:p>
        </p:txBody>
      </p:sp>
      <p:sp>
        <p:nvSpPr>
          <p:cNvPr id="62" name="Rectangle 61"/>
          <p:cNvSpPr/>
          <p:nvPr/>
        </p:nvSpPr>
        <p:spPr>
          <a:xfrm flipH="1">
            <a:off x="7152463" y="3064069"/>
            <a:ext cx="775008" cy="369332"/>
          </a:xfrm>
          <a:prstGeom prst="rect">
            <a:avLst/>
          </a:prstGeom>
        </p:spPr>
        <p:txBody>
          <a:bodyPr wrap="square">
            <a:spAutoFit/>
          </a:bodyPr>
          <a:lstStyle/>
          <a:p>
            <a:r>
              <a:rPr lang="en-US" dirty="0"/>
              <a:t>252</a:t>
            </a:r>
          </a:p>
        </p:txBody>
      </p:sp>
      <p:sp>
        <p:nvSpPr>
          <p:cNvPr id="63" name="Rectangle 62"/>
          <p:cNvSpPr/>
          <p:nvPr/>
        </p:nvSpPr>
        <p:spPr>
          <a:xfrm>
            <a:off x="9740123" y="3691725"/>
            <a:ext cx="301660" cy="369332"/>
          </a:xfrm>
          <a:prstGeom prst="rect">
            <a:avLst/>
          </a:prstGeom>
        </p:spPr>
        <p:txBody>
          <a:bodyPr wrap="none">
            <a:spAutoFit/>
          </a:bodyPr>
          <a:lstStyle/>
          <a:p>
            <a:r>
              <a:rPr lang="en-US" dirty="0"/>
              <a:t>7</a:t>
            </a:r>
          </a:p>
        </p:txBody>
      </p:sp>
      <p:sp>
        <p:nvSpPr>
          <p:cNvPr id="64" name="Rectangle 63"/>
          <p:cNvSpPr/>
          <p:nvPr/>
        </p:nvSpPr>
        <p:spPr>
          <a:xfrm>
            <a:off x="9644170" y="4043888"/>
            <a:ext cx="418654" cy="369332"/>
          </a:xfrm>
          <a:prstGeom prst="rect">
            <a:avLst/>
          </a:prstGeom>
        </p:spPr>
        <p:txBody>
          <a:bodyPr wrap="none">
            <a:spAutoFit/>
          </a:bodyPr>
          <a:lstStyle/>
          <a:p>
            <a:r>
              <a:rPr lang="en-US" dirty="0"/>
              <a:t>20</a:t>
            </a:r>
          </a:p>
        </p:txBody>
      </p:sp>
      <p:sp>
        <p:nvSpPr>
          <p:cNvPr id="65" name="Rectangle 64"/>
          <p:cNvSpPr/>
          <p:nvPr/>
        </p:nvSpPr>
        <p:spPr>
          <a:xfrm>
            <a:off x="9740123" y="3046013"/>
            <a:ext cx="418654" cy="369332"/>
          </a:xfrm>
          <a:prstGeom prst="rect">
            <a:avLst/>
          </a:prstGeom>
        </p:spPr>
        <p:txBody>
          <a:bodyPr wrap="none">
            <a:spAutoFit/>
          </a:bodyPr>
          <a:lstStyle/>
          <a:p>
            <a:r>
              <a:rPr lang="en-US" dirty="0"/>
              <a:t>12</a:t>
            </a:r>
          </a:p>
        </p:txBody>
      </p:sp>
      <p:sp>
        <p:nvSpPr>
          <p:cNvPr id="66" name="Rectangle 65"/>
          <p:cNvSpPr/>
          <p:nvPr/>
        </p:nvSpPr>
        <p:spPr>
          <a:xfrm flipH="1">
            <a:off x="7098644" y="3754562"/>
            <a:ext cx="775008" cy="369332"/>
          </a:xfrm>
          <a:prstGeom prst="rect">
            <a:avLst/>
          </a:prstGeom>
        </p:spPr>
        <p:txBody>
          <a:bodyPr wrap="square">
            <a:spAutoFit/>
          </a:bodyPr>
          <a:lstStyle/>
          <a:p>
            <a:r>
              <a:rPr lang="en-US" dirty="0"/>
              <a:t>131</a:t>
            </a:r>
          </a:p>
        </p:txBody>
      </p:sp>
      <p:sp>
        <p:nvSpPr>
          <p:cNvPr id="67" name="Rectangle 66"/>
          <p:cNvSpPr/>
          <p:nvPr/>
        </p:nvSpPr>
        <p:spPr>
          <a:xfrm flipH="1">
            <a:off x="7109407" y="4079152"/>
            <a:ext cx="775008" cy="369332"/>
          </a:xfrm>
          <a:prstGeom prst="rect">
            <a:avLst/>
          </a:prstGeom>
        </p:spPr>
        <p:txBody>
          <a:bodyPr wrap="square">
            <a:spAutoFit/>
          </a:bodyPr>
          <a:lstStyle/>
          <a:p>
            <a:r>
              <a:rPr lang="en-US" dirty="0"/>
              <a:t>2041</a:t>
            </a:r>
          </a:p>
        </p:txBody>
      </p:sp>
      <p:sp>
        <p:nvSpPr>
          <p:cNvPr id="48" name="Rectangle 47"/>
          <p:cNvSpPr/>
          <p:nvPr/>
        </p:nvSpPr>
        <p:spPr>
          <a:xfrm>
            <a:off x="9110770" y="3129488"/>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a:t>
            </a:r>
          </a:p>
        </p:txBody>
      </p:sp>
      <p:sp>
        <p:nvSpPr>
          <p:cNvPr id="49" name="Rectangle 48"/>
          <p:cNvSpPr/>
          <p:nvPr/>
        </p:nvSpPr>
        <p:spPr>
          <a:xfrm>
            <a:off x="9110770" y="3434288"/>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a:t>
            </a:r>
          </a:p>
        </p:txBody>
      </p:sp>
      <p:sp>
        <p:nvSpPr>
          <p:cNvPr id="50" name="Rectangle 49"/>
          <p:cNvSpPr/>
          <p:nvPr/>
        </p:nvSpPr>
        <p:spPr>
          <a:xfrm>
            <a:off x="9110770" y="3739088"/>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a:t>
            </a:r>
          </a:p>
        </p:txBody>
      </p:sp>
      <p:sp>
        <p:nvSpPr>
          <p:cNvPr id="54" name="Rectangle 53"/>
          <p:cNvSpPr/>
          <p:nvPr/>
        </p:nvSpPr>
        <p:spPr>
          <a:xfrm>
            <a:off x="9110770" y="4043888"/>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D</a:t>
            </a:r>
          </a:p>
        </p:txBody>
      </p:sp>
      <p:sp>
        <p:nvSpPr>
          <p:cNvPr id="59" name="TextBox 58"/>
          <p:cNvSpPr txBox="1"/>
          <p:nvPr/>
        </p:nvSpPr>
        <p:spPr>
          <a:xfrm>
            <a:off x="8120170" y="3434289"/>
            <a:ext cx="817122" cy="646331"/>
          </a:xfrm>
          <a:prstGeom prst="rect">
            <a:avLst/>
          </a:prstGeom>
          <a:noFill/>
        </p:spPr>
        <p:txBody>
          <a:bodyPr wrap="square" rtlCol="0">
            <a:spAutoFit/>
          </a:bodyPr>
          <a:lstStyle/>
          <a:p>
            <a:pPr algn="ctr"/>
            <a:r>
              <a:rPr lang="en-US" dirty="0"/>
              <a:t>Dirty Bits</a:t>
            </a:r>
          </a:p>
        </p:txBody>
      </p:sp>
      <p:sp>
        <p:nvSpPr>
          <p:cNvPr id="71" name="Left Brace 70"/>
          <p:cNvSpPr/>
          <p:nvPr/>
        </p:nvSpPr>
        <p:spPr>
          <a:xfrm>
            <a:off x="8729770" y="3129488"/>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Date Placeholder 3"/>
          <p:cNvSpPr txBox="1">
            <a:spLocks/>
          </p:cNvSpPr>
          <p:nvPr/>
        </p:nvSpPr>
        <p:spPr>
          <a:xfrm>
            <a:off x="73090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4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52" name="Slide Number Placeholder 5"/>
          <p:cNvSpPr>
            <a:spLocks noGrp="1"/>
          </p:cNvSpPr>
          <p:nvPr>
            <p:ph type="sldNum" sz="quarter" idx="4294967295"/>
          </p:nvPr>
        </p:nvSpPr>
        <p:spPr>
          <a:xfrm>
            <a:off x="927151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23</a:t>
            </a:fld>
            <a:endParaRPr lang="en-US"/>
          </a:p>
        </p:txBody>
      </p:sp>
    </p:spTree>
    <p:extLst>
      <p:ext uri="{BB962C8B-B14F-4D97-AF65-F5344CB8AC3E}">
        <p14:creationId xmlns:p14="http://schemas.microsoft.com/office/powerpoint/2010/main" val="165738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609600" y="1600201"/>
            <a:ext cx="57150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6096000" y="1600201"/>
            <a:ext cx="5486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6" name="Date Placeholder 3"/>
          <p:cNvSpPr txBox="1">
            <a:spLocks/>
          </p:cNvSpPr>
          <p:nvPr/>
        </p:nvSpPr>
        <p:spPr>
          <a:xfrm>
            <a:off x="71224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9" name="Slide Number Placeholder 5"/>
          <p:cNvSpPr>
            <a:spLocks noGrp="1"/>
          </p:cNvSpPr>
          <p:nvPr>
            <p:ph type="sldNum" sz="quarter" idx="4294967295"/>
          </p:nvPr>
        </p:nvSpPr>
        <p:spPr>
          <a:xfrm>
            <a:off x="925285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24</a:t>
            </a:fld>
            <a:endParaRPr lang="en-US"/>
          </a:p>
        </p:txBody>
      </p:sp>
    </p:spTree>
    <p:extLst>
      <p:ext uri="{BB962C8B-B14F-4D97-AF65-F5344CB8AC3E}">
        <p14:creationId xmlns:p14="http://schemas.microsoft.com/office/powerpoint/2010/main" val="376139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67"/>
            <a:ext cx="10972800" cy="1143000"/>
          </a:xfrm>
        </p:spPr>
        <p:txBody>
          <a:bodyPr>
            <a:normAutofit/>
          </a:bodyPr>
          <a:lstStyle/>
          <a:p>
            <a:r>
              <a:rPr lang="en-US" dirty="0" smtClean="0"/>
              <a:t>Administrivia</a:t>
            </a:r>
            <a:endParaRPr lang="en-US" dirty="0"/>
          </a:p>
        </p:txBody>
      </p:sp>
      <p:sp>
        <p:nvSpPr>
          <p:cNvPr id="3" name="Content Placeholder 2"/>
          <p:cNvSpPr>
            <a:spLocks noGrp="1"/>
          </p:cNvSpPr>
          <p:nvPr>
            <p:ph idx="1"/>
          </p:nvPr>
        </p:nvSpPr>
        <p:spPr>
          <a:xfrm>
            <a:off x="310656" y="1160586"/>
            <a:ext cx="10972801" cy="5195766"/>
          </a:xfrm>
        </p:spPr>
        <p:txBody>
          <a:bodyPr>
            <a:normAutofit lnSpcReduction="10000"/>
          </a:bodyPr>
          <a:lstStyle/>
          <a:p>
            <a:r>
              <a:rPr lang="en-US" sz="2400" dirty="0"/>
              <a:t>Midterm #2 2 weeks away! </a:t>
            </a:r>
            <a:r>
              <a:rPr lang="en-US" sz="2400" dirty="0" smtClean="0"/>
              <a:t>October 31</a:t>
            </a:r>
            <a:r>
              <a:rPr lang="en-US" sz="2400" dirty="0"/>
              <a:t>!</a:t>
            </a:r>
          </a:p>
          <a:p>
            <a:pPr lvl="1"/>
            <a:r>
              <a:rPr lang="en-US" sz="2000" dirty="0"/>
              <a:t>In class! </a:t>
            </a:r>
            <a:r>
              <a:rPr lang="en-US" sz="2000" dirty="0" smtClean="0"/>
              <a:t>8-9:30 </a:t>
            </a:r>
            <a:r>
              <a:rPr lang="en-US" sz="2000" dirty="0"/>
              <a:t>A</a:t>
            </a:r>
            <a:r>
              <a:rPr lang="en-US" sz="2000" dirty="0" smtClean="0"/>
              <a:t>M</a:t>
            </a:r>
            <a:endParaRPr lang="en-US" sz="2000" dirty="0"/>
          </a:p>
          <a:p>
            <a:pPr lvl="1"/>
            <a:r>
              <a:rPr lang="en-US" sz="2000" dirty="0"/>
              <a:t>Synchronous digital design and Project </a:t>
            </a:r>
            <a:r>
              <a:rPr lang="en-US" sz="2000" dirty="0" smtClean="0"/>
              <a:t>2 </a:t>
            </a:r>
            <a:r>
              <a:rPr lang="en-US" sz="2000" dirty="0"/>
              <a:t>(processor design) included</a:t>
            </a:r>
          </a:p>
          <a:p>
            <a:pPr lvl="1"/>
            <a:r>
              <a:rPr lang="en-US" sz="2000" dirty="0"/>
              <a:t>Pipelines and Caches</a:t>
            </a:r>
          </a:p>
          <a:p>
            <a:pPr lvl="1"/>
            <a:r>
              <a:rPr lang="en-US" sz="2000" dirty="0"/>
              <a:t>ONE Double sided Crib sheet</a:t>
            </a:r>
          </a:p>
          <a:p>
            <a:pPr lvl="1"/>
            <a:r>
              <a:rPr lang="en-US" sz="2000" dirty="0"/>
              <a:t>Review </a:t>
            </a:r>
            <a:r>
              <a:rPr lang="en-US" sz="2000" dirty="0" smtClean="0"/>
              <a:t>Session</a:t>
            </a:r>
            <a:r>
              <a:rPr lang="en-US" sz="2000" dirty="0" smtClean="0"/>
              <a:t>: Saturday, Oct 28 (Location TBA)</a:t>
            </a:r>
            <a:endParaRPr lang="en-US" sz="2000" dirty="0" smtClean="0"/>
          </a:p>
          <a:p>
            <a:r>
              <a:rPr lang="en-US" sz="2400" dirty="0" smtClean="0">
                <a:ea typeface="Calibri" charset="0"/>
                <a:cs typeface="Calibri" charset="0"/>
              </a:rPr>
              <a:t>5-10 open drop-in seats for these tutoring sessions:</a:t>
            </a:r>
          </a:p>
          <a:p>
            <a:pPr lvl="2"/>
            <a:r>
              <a:rPr lang="mr-IN" sz="1600" dirty="0" smtClean="0">
                <a:ea typeface="Calibri" charset="0"/>
                <a:cs typeface="Calibri" charset="0"/>
              </a:rPr>
              <a:t>M</a:t>
            </a:r>
            <a:r>
              <a:rPr lang="en-US" sz="1600" dirty="0" smtClean="0">
                <a:ea typeface="Calibri" charset="0"/>
                <a:cs typeface="Calibri" charset="0"/>
              </a:rPr>
              <a:t>	</a:t>
            </a:r>
            <a:r>
              <a:rPr lang="mr-IN" sz="1600" dirty="0" smtClean="0">
                <a:ea typeface="Calibri" charset="0"/>
                <a:cs typeface="Calibri" charset="0"/>
              </a:rPr>
              <a:t>1-2 </a:t>
            </a:r>
            <a:r>
              <a:rPr lang="mr-IN" sz="1600" dirty="0" err="1">
                <a:ea typeface="Calibri" charset="0"/>
                <a:cs typeface="Calibri" charset="0"/>
              </a:rPr>
              <a:t>Soda</a:t>
            </a:r>
            <a:r>
              <a:rPr lang="mr-IN" sz="1600" dirty="0">
                <a:ea typeface="Calibri" charset="0"/>
                <a:cs typeface="Calibri" charset="0"/>
              </a:rPr>
              <a:t> </a:t>
            </a:r>
            <a:r>
              <a:rPr lang="mr-IN" sz="1600" dirty="0" smtClean="0">
                <a:ea typeface="Calibri" charset="0"/>
                <a:cs typeface="Calibri" charset="0"/>
              </a:rPr>
              <a:t>611</a:t>
            </a:r>
            <a:endParaRPr lang="en-US" sz="1600" dirty="0" smtClean="0">
              <a:ea typeface="Calibri" charset="0"/>
              <a:cs typeface="Calibri" charset="0"/>
            </a:endParaRPr>
          </a:p>
          <a:p>
            <a:pPr lvl="2"/>
            <a:r>
              <a:rPr lang="mr-IN" sz="1600" dirty="0" err="1" smtClean="0">
                <a:ea typeface="Calibri" charset="0"/>
                <a:cs typeface="Calibri" charset="0"/>
              </a:rPr>
              <a:t>Th</a:t>
            </a:r>
            <a:r>
              <a:rPr lang="en-US" sz="1600" dirty="0">
                <a:ea typeface="Calibri" charset="0"/>
                <a:cs typeface="Calibri" charset="0"/>
              </a:rPr>
              <a:t>	</a:t>
            </a:r>
            <a:r>
              <a:rPr lang="mr-IN" sz="1600" dirty="0" smtClean="0">
                <a:ea typeface="Calibri" charset="0"/>
                <a:cs typeface="Calibri" charset="0"/>
              </a:rPr>
              <a:t>3-4 </a:t>
            </a:r>
            <a:r>
              <a:rPr lang="mr-IN" sz="1600" dirty="0" err="1">
                <a:ea typeface="Calibri" charset="0"/>
                <a:cs typeface="Calibri" charset="0"/>
              </a:rPr>
              <a:t>Soda</a:t>
            </a:r>
            <a:r>
              <a:rPr lang="mr-IN" sz="1600" dirty="0">
                <a:ea typeface="Calibri" charset="0"/>
                <a:cs typeface="Calibri" charset="0"/>
              </a:rPr>
              <a:t> </a:t>
            </a:r>
            <a:r>
              <a:rPr lang="mr-IN" sz="1600" dirty="0" smtClean="0">
                <a:ea typeface="Calibri" charset="0"/>
                <a:cs typeface="Calibri" charset="0"/>
              </a:rPr>
              <a:t>380</a:t>
            </a:r>
            <a:endParaRPr lang="en-US" sz="1600" dirty="0" smtClean="0">
              <a:ea typeface="Calibri" charset="0"/>
              <a:cs typeface="Calibri" charset="0"/>
            </a:endParaRPr>
          </a:p>
          <a:p>
            <a:pPr lvl="2"/>
            <a:r>
              <a:rPr lang="mr-IN" sz="1600" dirty="0" err="1" smtClean="0">
                <a:ea typeface="Calibri" charset="0"/>
                <a:cs typeface="Calibri" charset="0"/>
              </a:rPr>
              <a:t>F</a:t>
            </a:r>
            <a:r>
              <a:rPr lang="en-US" sz="1600" dirty="0">
                <a:ea typeface="Calibri" charset="0"/>
                <a:cs typeface="Calibri" charset="0"/>
              </a:rPr>
              <a:t>	</a:t>
            </a:r>
            <a:r>
              <a:rPr lang="mr-IN" sz="1600" dirty="0" smtClean="0">
                <a:ea typeface="Calibri" charset="0"/>
                <a:cs typeface="Calibri" charset="0"/>
              </a:rPr>
              <a:t>5-6 </a:t>
            </a:r>
            <a:r>
              <a:rPr lang="mr-IN" sz="1600" dirty="0" err="1">
                <a:ea typeface="Calibri" charset="0"/>
                <a:cs typeface="Calibri" charset="0"/>
              </a:rPr>
              <a:t>Soda</a:t>
            </a:r>
            <a:r>
              <a:rPr lang="mr-IN" sz="1600" dirty="0">
                <a:ea typeface="Calibri" charset="0"/>
                <a:cs typeface="Calibri" charset="0"/>
              </a:rPr>
              <a:t> </a:t>
            </a:r>
            <a:r>
              <a:rPr lang="mr-IN" sz="1600" dirty="0" smtClean="0">
                <a:ea typeface="Calibri" charset="0"/>
                <a:cs typeface="Calibri" charset="0"/>
              </a:rPr>
              <a:t>651</a:t>
            </a:r>
            <a:endParaRPr lang="en-US" sz="1600" dirty="0" smtClean="0">
              <a:ea typeface="Calibri" charset="0"/>
              <a:cs typeface="Calibri" charset="0"/>
            </a:endParaRPr>
          </a:p>
          <a:p>
            <a:r>
              <a:rPr lang="en-US" sz="2400" dirty="0" smtClean="0">
                <a:ea typeface="Calibri" charset="0"/>
                <a:cs typeface="Calibri" charset="0"/>
              </a:rPr>
              <a:t>Guerrilla Session tonight 7-9 pm in Cory 293</a:t>
            </a:r>
          </a:p>
          <a:p>
            <a:r>
              <a:rPr lang="en-US" sz="2400" dirty="0" smtClean="0">
                <a:ea typeface="Calibri" charset="0"/>
                <a:cs typeface="Calibri" charset="0"/>
              </a:rPr>
              <a:t>Project 2-1 Party tomorrow 7-9 pm Cory 293</a:t>
            </a:r>
          </a:p>
          <a:p>
            <a:r>
              <a:rPr lang="en-US" sz="2400" dirty="0" smtClean="0">
                <a:ea typeface="Calibri" charset="0"/>
                <a:cs typeface="Calibri" charset="0"/>
              </a:rPr>
              <a:t>If you would like to change your partnership for Project 2, email your lab TA</a:t>
            </a:r>
          </a:p>
          <a:p>
            <a:pPr lvl="1"/>
            <a:r>
              <a:rPr lang="en-US" sz="2000" dirty="0" smtClean="0">
                <a:ea typeface="Calibri" charset="0"/>
                <a:cs typeface="Calibri" charset="0"/>
              </a:rPr>
              <a:t>We will send out a Google form to track all Project 2 partnerships</a:t>
            </a:r>
            <a:endParaRPr lang="en-US" sz="2000" dirty="0">
              <a:ea typeface="Calibri" charset="0"/>
              <a:cs typeface="Calibri" charset="0"/>
            </a:endParaRPr>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25</a:t>
            </a:fld>
            <a:endParaRPr lang="en-US"/>
          </a:p>
        </p:txBody>
      </p:sp>
      <p:sp>
        <p:nvSpPr>
          <p:cNvPr id="5" name="Date Placeholder 3"/>
          <p:cNvSpPr txBox="1">
            <a:spLocks/>
          </p:cNvSpPr>
          <p:nvPr/>
        </p:nvSpPr>
        <p:spPr>
          <a:xfrm>
            <a:off x="544287"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pic>
        <p:nvPicPr>
          <p:cNvPr id="6" name="Picture 5"/>
          <p:cNvPicPr>
            <a:picLocks noChangeAspect="1"/>
          </p:cNvPicPr>
          <p:nvPr/>
        </p:nvPicPr>
        <p:blipFill>
          <a:blip r:embed="rId2"/>
          <a:stretch>
            <a:fillRect/>
          </a:stretch>
        </p:blipFill>
        <p:spPr>
          <a:xfrm>
            <a:off x="8351902" y="0"/>
            <a:ext cx="3827213" cy="3760237"/>
          </a:xfrm>
          <a:prstGeom prst="rect">
            <a:avLst/>
          </a:prstGeom>
        </p:spPr>
      </p:pic>
      <p:sp>
        <p:nvSpPr>
          <p:cNvPr id="4" name="TextBox 3"/>
          <p:cNvSpPr txBox="1"/>
          <p:nvPr/>
        </p:nvSpPr>
        <p:spPr>
          <a:xfrm>
            <a:off x="6646985" y="610186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685592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Cache Organization and Principles</a:t>
            </a:r>
          </a:p>
          <a:p>
            <a:r>
              <a:rPr lang="en-US" dirty="0" smtClean="0">
                <a:solidFill>
                  <a:srgbClr val="D9D9D9"/>
                </a:solidFill>
              </a:rPr>
              <a:t>Write Back vs. Write Through</a:t>
            </a:r>
          </a:p>
          <a:p>
            <a:r>
              <a:rPr lang="en-US" dirty="0" smtClean="0"/>
              <a:t>Cache Performance</a:t>
            </a:r>
          </a:p>
          <a:p>
            <a:r>
              <a:rPr lang="en-US" dirty="0" smtClean="0">
                <a:solidFill>
                  <a:srgbClr val="D9D9D9"/>
                </a:solidFill>
              </a:rPr>
              <a:t>Cache Design Tradeoffs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1981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0" name="Slide Number Placeholder 5"/>
          <p:cNvSpPr>
            <a:spLocks noGrp="1"/>
          </p:cNvSpPr>
          <p:nvPr>
            <p:ph type="sldNum" sz="quarter" idx="4294967295"/>
          </p:nvPr>
        </p:nvSpPr>
        <p:spPr>
          <a:xfrm>
            <a:off x="8077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26</a:t>
            </a:fld>
            <a:endParaRPr lang="en-US"/>
          </a:p>
        </p:txBody>
      </p:sp>
    </p:spTree>
    <p:extLst>
      <p:ext uri="{BB962C8B-B14F-4D97-AF65-F5344CB8AC3E}">
        <p14:creationId xmlns:p14="http://schemas.microsoft.com/office/powerpoint/2010/main" val="4097219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t>
            </a:r>
            <a:r>
              <a:rPr lang="en-US" i="1" dirty="0" smtClean="0"/>
              <a:t>Performance)</a:t>
            </a:r>
            <a:r>
              <a:rPr lang="en-US" dirty="0" smtClean="0"/>
              <a:t> Terms</a:t>
            </a:r>
            <a:endParaRPr lang="en-US" dirty="0"/>
          </a:p>
        </p:txBody>
      </p:sp>
      <p:sp>
        <p:nvSpPr>
          <p:cNvPr id="3" name="Content Placeholder 2"/>
          <p:cNvSpPr>
            <a:spLocks noGrp="1"/>
          </p:cNvSpPr>
          <p:nvPr>
            <p:ph idx="1"/>
          </p:nvPr>
        </p:nvSpPr>
        <p:spPr>
          <a:xfrm>
            <a:off x="609600" y="1600201"/>
            <a:ext cx="10972800" cy="4525963"/>
          </a:xfrm>
        </p:spPr>
        <p:txBody>
          <a:bodyPr>
            <a:normAutofit/>
          </a:bodyPr>
          <a:lstStyle/>
          <a:p>
            <a:pPr>
              <a:buClr>
                <a:schemeClr val="tx1"/>
              </a:buClr>
            </a:pPr>
            <a:r>
              <a:rPr lang="en-US" dirty="0" smtClean="0">
                <a:solidFill>
                  <a:srgbClr val="3366FF"/>
                </a:solidFill>
              </a:rPr>
              <a:t>Hit rate</a:t>
            </a:r>
            <a:r>
              <a:rPr lang="en-US" dirty="0" smtClean="0"/>
              <a:t>: fraction of accesses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endParaRPr lang="en-US" dirty="0" smtClean="0"/>
          </a:p>
          <a:p>
            <a:r>
              <a:rPr lang="en-US" dirty="0" smtClean="0"/>
              <a:t>Abbreviation: “$” = cache (a Berkeley innovation!)</a:t>
            </a:r>
            <a:endParaRPr lang="en-US" dirty="0"/>
          </a:p>
        </p:txBody>
      </p:sp>
      <p:sp>
        <p:nvSpPr>
          <p:cNvPr id="5" name="Date Placeholder 3"/>
          <p:cNvSpPr txBox="1">
            <a:spLocks/>
          </p:cNvSpPr>
          <p:nvPr/>
        </p:nvSpPr>
        <p:spPr>
          <a:xfrm>
            <a:off x="65625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8" name="Slide Number Placeholder 5"/>
          <p:cNvSpPr>
            <a:spLocks noGrp="1"/>
          </p:cNvSpPr>
          <p:nvPr>
            <p:ph type="sldNum" sz="quarter" idx="4294967295"/>
          </p:nvPr>
        </p:nvSpPr>
        <p:spPr>
          <a:xfrm>
            <a:off x="936482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27</a:t>
            </a:fld>
            <a:endParaRPr lang="en-US"/>
          </a:p>
        </p:txBody>
      </p:sp>
    </p:spTree>
    <p:extLst>
      <p:ext uri="{BB962C8B-B14F-4D97-AF65-F5344CB8AC3E}">
        <p14:creationId xmlns:p14="http://schemas.microsoft.com/office/powerpoint/2010/main" val="7317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Memory Access Time (AMAT)</a:t>
            </a:r>
            <a:endParaRPr lang="en-US" dirty="0"/>
          </a:p>
        </p:txBody>
      </p:sp>
      <p:sp>
        <p:nvSpPr>
          <p:cNvPr id="3" name="Content Placeholder 2"/>
          <p:cNvSpPr>
            <a:spLocks noGrp="1"/>
          </p:cNvSpPr>
          <p:nvPr>
            <p:ph idx="1"/>
          </p:nvPr>
        </p:nvSpPr>
        <p:spPr>
          <a:xfrm>
            <a:off x="609600" y="1388532"/>
            <a:ext cx="10972800" cy="3120448"/>
          </a:xfrm>
        </p:spPr>
        <p:txBody>
          <a:bodyPr>
            <a:normAutofit/>
          </a:bodyPr>
          <a:lstStyle/>
          <a:p>
            <a:pPr>
              <a:spcBef>
                <a:spcPts val="600"/>
              </a:spcBef>
            </a:pPr>
            <a:r>
              <a:rPr lang="en-US" sz="3600" dirty="0" smtClean="0"/>
              <a:t>Average Memory Access Time (AMAT) is the average time to access memory considering both hits and misses in the cache</a:t>
            </a:r>
          </a:p>
          <a:p>
            <a:pPr marL="287338" lvl="1" indent="-287338">
              <a:spcBef>
                <a:spcPts val="600"/>
              </a:spcBef>
              <a:buNone/>
            </a:pPr>
            <a:r>
              <a:rPr lang="en-US" sz="4000" dirty="0" smtClean="0">
                <a:solidFill>
                  <a:srgbClr val="FF0000"/>
                </a:solidFill>
              </a:rPr>
              <a:t>	AMAT </a:t>
            </a:r>
            <a:r>
              <a:rPr lang="en-US" sz="4000" dirty="0">
                <a:solidFill>
                  <a:srgbClr val="FF0000"/>
                </a:solidFill>
              </a:rPr>
              <a:t>=  </a:t>
            </a:r>
            <a:r>
              <a:rPr lang="en-US" sz="4000" dirty="0" smtClean="0">
                <a:solidFill>
                  <a:srgbClr val="FF0000"/>
                </a:solidFill>
              </a:rPr>
              <a:t>Time </a:t>
            </a:r>
            <a:r>
              <a:rPr lang="en-US" sz="4000" dirty="0">
                <a:solidFill>
                  <a:srgbClr val="FF0000"/>
                </a:solidFill>
              </a:rPr>
              <a:t>for a hit  </a:t>
            </a:r>
            <a:r>
              <a:rPr lang="en-US" sz="4000" dirty="0" smtClean="0">
                <a:solidFill>
                  <a:srgbClr val="FF0000"/>
                </a:solidFill>
              </a:rPr>
              <a:t>+  </a:t>
            </a:r>
            <a:r>
              <a:rPr lang="en-US" sz="4000" dirty="0">
                <a:solidFill>
                  <a:srgbClr val="FF0000"/>
                </a:solidFill>
              </a:rPr>
              <a:t>Miss rate × Miss penalty</a:t>
            </a:r>
            <a:endParaRPr lang="en-US" sz="3200" dirty="0" smtClean="0">
              <a:solidFill>
                <a:schemeClr val="accent2"/>
              </a:solidFill>
            </a:endParaRPr>
          </a:p>
          <a:p>
            <a:pPr>
              <a:spcBef>
                <a:spcPts val="600"/>
              </a:spcBef>
            </a:pPr>
            <a:endParaRPr lang="en-US" dirty="0" smtClean="0"/>
          </a:p>
          <a:p>
            <a:pPr>
              <a:spcBef>
                <a:spcPts val="600"/>
              </a:spcBef>
              <a:buNone/>
            </a:pPr>
            <a:endParaRPr lang="en-US" dirty="0" smtClean="0"/>
          </a:p>
        </p:txBody>
      </p:sp>
      <p:sp>
        <p:nvSpPr>
          <p:cNvPr id="6" name="Date Placeholder 3"/>
          <p:cNvSpPr txBox="1">
            <a:spLocks/>
          </p:cNvSpPr>
          <p:nvPr/>
        </p:nvSpPr>
        <p:spPr>
          <a:xfrm>
            <a:off x="65625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8" name="Slide Number Placeholder 5"/>
          <p:cNvSpPr>
            <a:spLocks noGrp="1"/>
          </p:cNvSpPr>
          <p:nvPr>
            <p:ph type="sldNum" sz="quarter" idx="4294967295"/>
          </p:nvPr>
        </p:nvSpPr>
        <p:spPr>
          <a:xfrm>
            <a:off x="923223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28</a:t>
            </a:fld>
            <a:endParaRPr lang="en-US"/>
          </a:p>
        </p:txBody>
      </p:sp>
      <p:sp>
        <p:nvSpPr>
          <p:cNvPr id="4" name="TextBox 3"/>
          <p:cNvSpPr txBox="1"/>
          <p:nvPr/>
        </p:nvSpPr>
        <p:spPr>
          <a:xfrm>
            <a:off x="2352292" y="4473058"/>
            <a:ext cx="7378530" cy="1107996"/>
          </a:xfrm>
          <a:prstGeom prst="rect">
            <a:avLst/>
          </a:prstGeom>
          <a:noFill/>
        </p:spPr>
        <p:txBody>
          <a:bodyPr wrap="none" rtlCol="0">
            <a:spAutoFit/>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 Equation!</a:t>
            </a:r>
          </a:p>
        </p:txBody>
      </p:sp>
    </p:spTree>
    <p:extLst>
      <p:ext uri="{BB962C8B-B14F-4D97-AF65-F5344CB8AC3E}">
        <p14:creationId xmlns:p14="http://schemas.microsoft.com/office/powerpoint/2010/main" val="37575410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a:xfrm>
            <a:off x="609600" y="1600201"/>
            <a:ext cx="10972800" cy="4525963"/>
          </a:xfrm>
        </p:spPr>
        <p:txBody>
          <a:bodyPr>
            <a:noAutofit/>
          </a:bodyPr>
          <a:lstStyle/>
          <a:p>
            <a:pPr marL="0" lvl="1" indent="0">
              <a:lnSpc>
                <a:spcPct val="85000"/>
              </a:lnSpc>
              <a:buNone/>
            </a:pPr>
            <a:r>
              <a:rPr lang="en-US" sz="3200" dirty="0">
                <a:solidFill>
                  <a:srgbClr val="FF0000"/>
                </a:solidFill>
              </a:rPr>
              <a:t>AMAT =  Time for a hit  +  Miss rate x Miss penalty</a:t>
            </a:r>
            <a:endParaRPr lang="en-US" sz="3200" dirty="0">
              <a:solidFill>
                <a:schemeClr val="accent2"/>
              </a:solidFill>
            </a:endParaRPr>
          </a:p>
          <a:p>
            <a:pPr>
              <a:lnSpc>
                <a:spcPct val="85000"/>
              </a:lnSpc>
            </a:pPr>
            <a:r>
              <a:rPr lang="en-US" dirty="0" smtClean="0"/>
              <a:t>Given </a:t>
            </a:r>
            <a:r>
              <a:rPr lang="en-US" dirty="0"/>
              <a:t>a 200 </a:t>
            </a:r>
            <a:r>
              <a:rPr lang="en-US" dirty="0" err="1"/>
              <a:t>psec</a:t>
            </a:r>
            <a:r>
              <a:rPr lang="en-US" dirty="0"/>
              <a:t> clock, a miss penalty of 50 clock cycles, a miss rate of 0.02 misses per instruction and a cache hit time of 1 clock cycle, what is AMAT</a:t>
            </a:r>
            <a:r>
              <a:rPr lang="en-US" dirty="0" smtClean="0"/>
              <a:t>?</a:t>
            </a:r>
          </a:p>
          <a:p>
            <a:pPr marL="0" indent="0">
              <a:lnSpc>
                <a:spcPct val="85000"/>
              </a:lnSpc>
              <a:buNone/>
            </a:pPr>
            <a:r>
              <a:rPr lang="en-US" dirty="0" smtClean="0"/>
              <a:t>	</a:t>
            </a:r>
            <a:r>
              <a:rPr lang="en-US" b="1" dirty="0">
                <a:solidFill>
                  <a:srgbClr val="FF0000"/>
                </a:solidFill>
              </a:rPr>
              <a:t> A </a:t>
            </a:r>
            <a:r>
              <a:rPr lang="en-US" dirty="0" smtClean="0"/>
              <a:t>: </a:t>
            </a:r>
            <a:r>
              <a:rPr lang="en-US" dirty="0">
                <a:cs typeface="Courier"/>
              </a:rPr>
              <a:t>≤200 </a:t>
            </a:r>
            <a:r>
              <a:rPr lang="en-US" dirty="0" err="1" smtClean="0">
                <a:cs typeface="Courier"/>
              </a:rPr>
              <a:t>psec</a:t>
            </a:r>
            <a:endParaRPr lang="en-US" dirty="0" smtClean="0"/>
          </a:p>
          <a:p>
            <a:pPr marL="0" indent="0">
              <a:lnSpc>
                <a:spcPct val="85000"/>
              </a:lnSpc>
              <a:buNone/>
            </a:pPr>
            <a:r>
              <a:rPr lang="en-US" dirty="0" smtClean="0"/>
              <a:t>	</a:t>
            </a:r>
            <a:r>
              <a:rPr lang="en-US" b="1" dirty="0">
                <a:solidFill>
                  <a:srgbClr val="92D050"/>
                </a:solidFill>
              </a:rPr>
              <a:t> B </a:t>
            </a:r>
            <a:r>
              <a:rPr lang="en-US" dirty="0" smtClean="0"/>
              <a:t>: </a:t>
            </a:r>
            <a:r>
              <a:rPr lang="en-US" dirty="0">
                <a:cs typeface="Courier"/>
              </a:rPr>
              <a:t>400 </a:t>
            </a:r>
            <a:r>
              <a:rPr lang="en-US" dirty="0" err="1" smtClean="0">
                <a:cs typeface="Courier"/>
              </a:rPr>
              <a:t>psec</a:t>
            </a:r>
            <a:endParaRPr lang="en-US" dirty="0" smtClean="0"/>
          </a:p>
          <a:p>
            <a:pPr marL="0" indent="0">
              <a:lnSpc>
                <a:spcPct val="85000"/>
              </a:lnSpc>
              <a:buNone/>
            </a:pPr>
            <a:r>
              <a:rPr lang="en-US" dirty="0" smtClean="0"/>
              <a:t>	</a:t>
            </a:r>
            <a:r>
              <a:rPr lang="en-US" b="1" dirty="0">
                <a:solidFill>
                  <a:srgbClr val="FFC000"/>
                </a:solidFill>
              </a:rPr>
              <a:t> C </a:t>
            </a:r>
            <a:r>
              <a:rPr lang="en-US" dirty="0" smtClean="0"/>
              <a:t>: </a:t>
            </a:r>
            <a:r>
              <a:rPr lang="en-US" dirty="0">
                <a:cs typeface="Courier"/>
              </a:rPr>
              <a:t>600 </a:t>
            </a:r>
            <a:r>
              <a:rPr lang="en-US" dirty="0" err="1" smtClean="0">
                <a:cs typeface="Courier"/>
              </a:rPr>
              <a:t>psec</a:t>
            </a:r>
            <a:endParaRPr lang="en-US" dirty="0" smtClean="0">
              <a:cs typeface="Courier"/>
            </a:endParaRPr>
          </a:p>
          <a:p>
            <a:pPr marL="0" indent="0">
              <a:lnSpc>
                <a:spcPct val="85000"/>
              </a:lnSpc>
              <a:buNone/>
            </a:pPr>
            <a:r>
              <a:rPr lang="en-US" dirty="0">
                <a:cs typeface="Courier"/>
              </a:rPr>
              <a:t>	</a:t>
            </a:r>
            <a:r>
              <a:rPr lang="en-US" b="1" dirty="0">
                <a:ln>
                  <a:solidFill>
                    <a:sysClr val="windowText" lastClr="000000"/>
                  </a:solidFill>
                </a:ln>
                <a:solidFill>
                  <a:srgbClr val="FFFF00"/>
                </a:solidFill>
              </a:rPr>
              <a:t> D </a:t>
            </a:r>
            <a:r>
              <a:rPr lang="en-US" dirty="0" smtClean="0">
                <a:cs typeface="Courier"/>
              </a:rPr>
              <a:t>: </a:t>
            </a:r>
            <a:r>
              <a:rPr lang="en-US" dirty="0" smtClean="0">
                <a:ln>
                  <a:solidFill>
                    <a:schemeClr val="tx1"/>
                  </a:solidFill>
                </a:ln>
                <a:solidFill>
                  <a:srgbClr val="000000"/>
                </a:solidFill>
                <a:cs typeface="Courier"/>
              </a:rPr>
              <a:t>≥</a:t>
            </a:r>
            <a:r>
              <a:rPr lang="en-US" dirty="0" smtClean="0">
                <a:solidFill>
                  <a:srgbClr val="000000"/>
                </a:solidFill>
              </a:rPr>
              <a:t> </a:t>
            </a:r>
            <a:r>
              <a:rPr lang="en-US" dirty="0" smtClean="0">
                <a:cs typeface="Courier"/>
              </a:rPr>
              <a:t>800 </a:t>
            </a:r>
            <a:r>
              <a:rPr lang="en-US" dirty="0" err="1" smtClean="0">
                <a:cs typeface="Courier"/>
              </a:rPr>
              <a:t>psec</a:t>
            </a:r>
            <a:endParaRPr lang="en-US" dirty="0" smtClean="0"/>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29</a:t>
            </a:fld>
            <a:endParaRPr lang="en-US"/>
          </a:p>
        </p:txBody>
      </p:sp>
      <p:sp>
        <p:nvSpPr>
          <p:cNvPr id="5" name="Date Placeholder 3"/>
          <p:cNvSpPr txBox="1">
            <a:spLocks/>
          </p:cNvSpPr>
          <p:nvPr/>
        </p:nvSpPr>
        <p:spPr>
          <a:xfrm>
            <a:off x="76200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3749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Cache Organization and Principles</a:t>
            </a:r>
          </a:p>
          <a:p>
            <a:r>
              <a:rPr lang="en-US" dirty="0" smtClean="0">
                <a:solidFill>
                  <a:schemeClr val="bg1">
                    <a:lumMod val="85000"/>
                  </a:schemeClr>
                </a:solidFill>
              </a:rPr>
              <a:t>Write Back vs. Write Through</a:t>
            </a:r>
          </a:p>
          <a:p>
            <a:r>
              <a:rPr lang="en-US" dirty="0" smtClean="0">
                <a:solidFill>
                  <a:schemeClr val="bg1">
                    <a:lumMod val="85000"/>
                  </a:schemeClr>
                </a:solidFill>
              </a:rPr>
              <a:t>Cache Performance</a:t>
            </a:r>
          </a:p>
          <a:p>
            <a:r>
              <a:rPr lang="en-US" dirty="0" smtClean="0">
                <a:solidFill>
                  <a:schemeClr val="bg1">
                    <a:lumMod val="85000"/>
                  </a:schemeClr>
                </a:solidFill>
              </a:rPr>
              <a:t>Cache Design Tradeoffs</a:t>
            </a:r>
          </a:p>
          <a:p>
            <a:r>
              <a:rPr lang="en-US" dirty="0" smtClean="0">
                <a:solidFill>
                  <a:schemeClr val="bg1">
                    <a:lumMod val="85000"/>
                  </a:schemeClr>
                </a:solidFill>
              </a:rPr>
              <a:t>And in Conclusion </a:t>
            </a:r>
            <a:r>
              <a:rPr lang="is-IS" dirty="0" smtClean="0">
                <a:solidFill>
                  <a:schemeClr val="bg1">
                    <a:lumMod val="85000"/>
                  </a:schemeClr>
                </a:solidFill>
              </a:rPr>
              <a:t>…</a:t>
            </a:r>
            <a:endParaRPr lang="en-US" dirty="0" smtClean="0">
              <a:solidFill>
                <a:schemeClr val="bg1">
                  <a:lumMod val="85000"/>
                </a:schemeClr>
              </a:solidFill>
            </a:endParaRPr>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a:t>
            </a:fld>
            <a:endParaRPr lang="en-US"/>
          </a:p>
        </p:txBody>
      </p:sp>
      <p:sp>
        <p:nvSpPr>
          <p:cNvPr id="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097219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99756" y="82837"/>
            <a:ext cx="9470140" cy="939523"/>
          </a:xfrm>
        </p:spPr>
        <p:txBody>
          <a:bodyPr>
            <a:noAutofit/>
          </a:bodyPr>
          <a:lstStyle/>
          <a:p>
            <a:pPr>
              <a:lnSpc>
                <a:spcPct val="85000"/>
              </a:lnSpc>
            </a:pPr>
            <a:r>
              <a:rPr lang="en-US" sz="3200" dirty="0"/>
              <a:t>Ping Pong Cache Example: Direct-Mapped Cache</a:t>
            </a:r>
            <a:br>
              <a:rPr lang="en-US" sz="3200" dirty="0"/>
            </a:br>
            <a:r>
              <a:rPr lang="en-US" sz="3200" dirty="0"/>
              <a:t>w/4 Single-Word Blocks, Worst-Case Reference String</a:t>
            </a:r>
          </a:p>
        </p:txBody>
      </p:sp>
      <p:grpSp>
        <p:nvGrpSpPr>
          <p:cNvPr id="2" name="Group 3"/>
          <p:cNvGrpSpPr>
            <a:grpSpLocks/>
          </p:cNvGrpSpPr>
          <p:nvPr/>
        </p:nvGrpSpPr>
        <p:grpSpPr bwMode="auto">
          <a:xfrm>
            <a:off x="2819400" y="2618132"/>
            <a:ext cx="990600" cy="1219200"/>
            <a:chOff x="1344" y="1056"/>
            <a:chExt cx="624" cy="768"/>
          </a:xfrm>
        </p:grpSpPr>
        <p:sp>
          <p:nvSpPr>
            <p:cNvPr id="41052"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53"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4"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5"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4800600" y="2618132"/>
            <a:ext cx="990600" cy="1219200"/>
            <a:chOff x="1344" y="1056"/>
            <a:chExt cx="624" cy="768"/>
          </a:xfrm>
        </p:grpSpPr>
        <p:sp>
          <p:nvSpPr>
            <p:cNvPr id="41048"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9"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0"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51"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6858000" y="2618132"/>
            <a:ext cx="990600" cy="1219200"/>
            <a:chOff x="1344" y="1056"/>
            <a:chExt cx="624" cy="768"/>
          </a:xfrm>
        </p:grpSpPr>
        <p:sp>
          <p:nvSpPr>
            <p:cNvPr id="41044"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5"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6"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7"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8915400" y="2618132"/>
            <a:ext cx="990600" cy="1219200"/>
            <a:chOff x="1344" y="1056"/>
            <a:chExt cx="624" cy="768"/>
          </a:xfrm>
        </p:grpSpPr>
        <p:sp>
          <p:nvSpPr>
            <p:cNvPr id="41040"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41"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2"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43"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23"/>
          <p:cNvGrpSpPr>
            <a:grpSpLocks/>
          </p:cNvGrpSpPr>
          <p:nvPr/>
        </p:nvGrpSpPr>
        <p:grpSpPr bwMode="auto">
          <a:xfrm>
            <a:off x="8915400" y="4446932"/>
            <a:ext cx="990600" cy="1219200"/>
            <a:chOff x="1344" y="1056"/>
            <a:chExt cx="624" cy="768"/>
          </a:xfrm>
        </p:grpSpPr>
        <p:sp>
          <p:nvSpPr>
            <p:cNvPr id="41036" name="Rectangle 2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7" name="Line 2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8" name="Line 2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9" name="Line 2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28"/>
          <p:cNvGrpSpPr>
            <a:grpSpLocks/>
          </p:cNvGrpSpPr>
          <p:nvPr/>
        </p:nvGrpSpPr>
        <p:grpSpPr bwMode="auto">
          <a:xfrm>
            <a:off x="6858000" y="4446932"/>
            <a:ext cx="990600" cy="1219200"/>
            <a:chOff x="1344" y="1056"/>
            <a:chExt cx="624" cy="768"/>
          </a:xfrm>
        </p:grpSpPr>
        <p:sp>
          <p:nvSpPr>
            <p:cNvPr id="41032" name="Rectangle 2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33" name="Line 3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4" name="Line 3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5" name="Line 3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33"/>
          <p:cNvGrpSpPr>
            <a:grpSpLocks/>
          </p:cNvGrpSpPr>
          <p:nvPr/>
        </p:nvGrpSpPr>
        <p:grpSpPr bwMode="auto">
          <a:xfrm>
            <a:off x="4876800" y="4446932"/>
            <a:ext cx="990600" cy="1219200"/>
            <a:chOff x="1344" y="1056"/>
            <a:chExt cx="624" cy="768"/>
          </a:xfrm>
        </p:grpSpPr>
        <p:sp>
          <p:nvSpPr>
            <p:cNvPr id="41028" name="Rectangle 3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9" name="Line 3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0" name="Line 3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31" name="Line 3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38"/>
          <p:cNvGrpSpPr>
            <a:grpSpLocks/>
          </p:cNvGrpSpPr>
          <p:nvPr/>
        </p:nvGrpSpPr>
        <p:grpSpPr bwMode="auto">
          <a:xfrm>
            <a:off x="2819400" y="4446932"/>
            <a:ext cx="990600" cy="1219200"/>
            <a:chOff x="1344" y="1056"/>
            <a:chExt cx="624" cy="768"/>
          </a:xfrm>
        </p:grpSpPr>
        <p:sp>
          <p:nvSpPr>
            <p:cNvPr id="41024" name="Rectangle 3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5" name="Line 4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6" name="Line 4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7" name="Line 4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0971" name="Text Box 43"/>
          <p:cNvSpPr txBox="1">
            <a:spLocks noChangeArrowheads="1"/>
          </p:cNvSpPr>
          <p:nvPr/>
        </p:nvSpPr>
        <p:spPr bwMode="auto">
          <a:xfrm>
            <a:off x="2879725" y="218712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2" name="Text Box 44"/>
          <p:cNvSpPr txBox="1">
            <a:spLocks noChangeArrowheads="1"/>
          </p:cNvSpPr>
          <p:nvPr/>
        </p:nvSpPr>
        <p:spPr bwMode="auto">
          <a:xfrm>
            <a:off x="4784725" y="218712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3" name="Text Box 45"/>
          <p:cNvSpPr txBox="1">
            <a:spLocks noChangeArrowheads="1"/>
          </p:cNvSpPr>
          <p:nvPr/>
        </p:nvSpPr>
        <p:spPr bwMode="auto">
          <a:xfrm>
            <a:off x="6765925" y="218712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4" name="Text Box 46"/>
          <p:cNvSpPr txBox="1">
            <a:spLocks noChangeArrowheads="1"/>
          </p:cNvSpPr>
          <p:nvPr/>
        </p:nvSpPr>
        <p:spPr bwMode="auto">
          <a:xfrm>
            <a:off x="8899525" y="218712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5" name="Text Box 47"/>
          <p:cNvSpPr txBox="1">
            <a:spLocks noChangeArrowheads="1"/>
          </p:cNvSpPr>
          <p:nvPr/>
        </p:nvSpPr>
        <p:spPr bwMode="auto">
          <a:xfrm>
            <a:off x="2743200" y="4065932"/>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6" name="Text Box 48"/>
          <p:cNvSpPr txBox="1">
            <a:spLocks noChangeArrowheads="1"/>
          </p:cNvSpPr>
          <p:nvPr/>
        </p:nvSpPr>
        <p:spPr bwMode="auto">
          <a:xfrm>
            <a:off x="4784725" y="402624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0977" name="Text Box 49"/>
          <p:cNvSpPr txBox="1">
            <a:spLocks noChangeArrowheads="1"/>
          </p:cNvSpPr>
          <p:nvPr/>
        </p:nvSpPr>
        <p:spPr bwMode="auto">
          <a:xfrm>
            <a:off x="6842125" y="402624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0978" name="Text Box 50"/>
          <p:cNvSpPr txBox="1">
            <a:spLocks noChangeArrowheads="1"/>
          </p:cNvSpPr>
          <p:nvPr/>
        </p:nvSpPr>
        <p:spPr bwMode="auto">
          <a:xfrm>
            <a:off x="8823325" y="4026245"/>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10" name="Group 51"/>
          <p:cNvGrpSpPr>
            <a:grpSpLocks/>
          </p:cNvGrpSpPr>
          <p:nvPr/>
        </p:nvGrpSpPr>
        <p:grpSpPr bwMode="auto">
          <a:xfrm>
            <a:off x="2286000" y="2618132"/>
            <a:ext cx="533400" cy="1219200"/>
            <a:chOff x="1344" y="1056"/>
            <a:chExt cx="624" cy="768"/>
          </a:xfrm>
        </p:grpSpPr>
        <p:sp>
          <p:nvSpPr>
            <p:cNvPr id="4102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2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2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1" name="Group 56"/>
          <p:cNvGrpSpPr>
            <a:grpSpLocks/>
          </p:cNvGrpSpPr>
          <p:nvPr/>
        </p:nvGrpSpPr>
        <p:grpSpPr bwMode="auto">
          <a:xfrm>
            <a:off x="4267200" y="2618132"/>
            <a:ext cx="533400" cy="1219200"/>
            <a:chOff x="1344" y="1056"/>
            <a:chExt cx="624" cy="768"/>
          </a:xfrm>
        </p:grpSpPr>
        <p:sp>
          <p:nvSpPr>
            <p:cNvPr id="4101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2" name="Group 61"/>
          <p:cNvGrpSpPr>
            <a:grpSpLocks/>
          </p:cNvGrpSpPr>
          <p:nvPr/>
        </p:nvGrpSpPr>
        <p:grpSpPr bwMode="auto">
          <a:xfrm>
            <a:off x="6324600" y="2618132"/>
            <a:ext cx="533400" cy="1219200"/>
            <a:chOff x="1344" y="1056"/>
            <a:chExt cx="624" cy="768"/>
          </a:xfrm>
        </p:grpSpPr>
        <p:sp>
          <p:nvSpPr>
            <p:cNvPr id="4101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1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3" name="Group 66"/>
          <p:cNvGrpSpPr>
            <a:grpSpLocks/>
          </p:cNvGrpSpPr>
          <p:nvPr/>
        </p:nvGrpSpPr>
        <p:grpSpPr bwMode="auto">
          <a:xfrm>
            <a:off x="8382000" y="2618132"/>
            <a:ext cx="533400" cy="1219200"/>
            <a:chOff x="1344" y="1056"/>
            <a:chExt cx="624" cy="768"/>
          </a:xfrm>
        </p:grpSpPr>
        <p:sp>
          <p:nvSpPr>
            <p:cNvPr id="4100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1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4" name="Group 71"/>
          <p:cNvGrpSpPr>
            <a:grpSpLocks/>
          </p:cNvGrpSpPr>
          <p:nvPr/>
        </p:nvGrpSpPr>
        <p:grpSpPr bwMode="auto">
          <a:xfrm>
            <a:off x="2286000" y="4446932"/>
            <a:ext cx="533400" cy="1219200"/>
            <a:chOff x="1344" y="1056"/>
            <a:chExt cx="624" cy="768"/>
          </a:xfrm>
        </p:grpSpPr>
        <p:sp>
          <p:nvSpPr>
            <p:cNvPr id="41004" name="Rectangle 7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5" name="Line 7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6" name="Line 7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7" name="Line 7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4343400" y="4446932"/>
            <a:ext cx="533400" cy="1219200"/>
            <a:chOff x="1344" y="1056"/>
            <a:chExt cx="624" cy="768"/>
          </a:xfrm>
        </p:grpSpPr>
        <p:sp>
          <p:nvSpPr>
            <p:cNvPr id="41000" name="Rectangle 7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001" name="Line 7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2" name="Line 7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1003" name="Line 8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6" name="Group 81"/>
          <p:cNvGrpSpPr>
            <a:grpSpLocks/>
          </p:cNvGrpSpPr>
          <p:nvPr/>
        </p:nvGrpSpPr>
        <p:grpSpPr bwMode="auto">
          <a:xfrm>
            <a:off x="6324600" y="4446932"/>
            <a:ext cx="533400" cy="1219200"/>
            <a:chOff x="1344" y="1056"/>
            <a:chExt cx="624" cy="768"/>
          </a:xfrm>
        </p:grpSpPr>
        <p:sp>
          <p:nvSpPr>
            <p:cNvPr id="40996" name="Rectangle 8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7" name="Line 8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8" name="Line 8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9" name="Line 8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17" name="Group 86"/>
          <p:cNvGrpSpPr>
            <a:grpSpLocks/>
          </p:cNvGrpSpPr>
          <p:nvPr/>
        </p:nvGrpSpPr>
        <p:grpSpPr bwMode="auto">
          <a:xfrm>
            <a:off x="8382000" y="4446932"/>
            <a:ext cx="533400" cy="1219200"/>
            <a:chOff x="1344" y="1056"/>
            <a:chExt cx="624" cy="768"/>
          </a:xfrm>
        </p:grpSpPr>
        <p:sp>
          <p:nvSpPr>
            <p:cNvPr id="40992" name="Rectangle 8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93" name="Line 8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4" name="Line 8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0995" name="Line 9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598555" name="Rectangle 91"/>
          <p:cNvSpPr>
            <a:spLocks noGrp="1" noChangeArrowheads="1"/>
          </p:cNvSpPr>
          <p:nvPr>
            <p:ph type="body" idx="1"/>
          </p:nvPr>
        </p:nvSpPr>
        <p:spPr>
          <a:xfrm>
            <a:off x="1138989" y="970502"/>
            <a:ext cx="9512969" cy="1009393"/>
          </a:xfrm>
        </p:spPr>
        <p:txBody>
          <a:bodyPr rtlCol="0">
            <a:normAutofit/>
          </a:bodyPr>
          <a:lstStyle/>
          <a:p>
            <a:pPr>
              <a:defRPr/>
            </a:pPr>
            <a:r>
              <a:rPr lang="en-US" sz="2400" dirty="0"/>
              <a:t>Consider the main memory address reference string of word numbers:                              0   4   0   4   0   4   0   4</a:t>
            </a:r>
          </a:p>
          <a:p>
            <a:pPr lvl="1" algn="ctr">
              <a:buNone/>
              <a:defRPr/>
            </a:pPr>
            <a:endParaRPr lang="en-US" sz="2000" dirty="0"/>
          </a:p>
        </p:txBody>
      </p:sp>
      <p:sp>
        <p:nvSpPr>
          <p:cNvPr id="40988" name="Text Box 93"/>
          <p:cNvSpPr txBox="1">
            <a:spLocks noChangeArrowheads="1"/>
          </p:cNvSpPr>
          <p:nvPr/>
        </p:nvSpPr>
        <p:spPr bwMode="auto">
          <a:xfrm>
            <a:off x="1981200" y="1733927"/>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94"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96" name="Slide Number Placeholder 5"/>
          <p:cNvSpPr>
            <a:spLocks noGrp="1"/>
          </p:cNvSpPr>
          <p:nvPr>
            <p:ph type="sldNum" sz="quarter" idx="4294967295"/>
          </p:nvPr>
        </p:nvSpPr>
        <p:spPr>
          <a:xfrm>
            <a:off x="944077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2819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Line 4"/>
          <p:cNvSpPr>
            <a:spLocks noChangeShapeType="1"/>
          </p:cNvSpPr>
          <p:nvPr/>
        </p:nvSpPr>
        <p:spPr bwMode="auto">
          <a:xfrm>
            <a:off x="2819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3" name="Line 5"/>
          <p:cNvSpPr>
            <a:spLocks noChangeShapeType="1"/>
          </p:cNvSpPr>
          <p:nvPr/>
        </p:nvSpPr>
        <p:spPr bwMode="auto">
          <a:xfrm>
            <a:off x="2819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4" name="Line 6"/>
          <p:cNvSpPr>
            <a:spLocks noChangeShapeType="1"/>
          </p:cNvSpPr>
          <p:nvPr/>
        </p:nvSpPr>
        <p:spPr bwMode="auto">
          <a:xfrm>
            <a:off x="2819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5" name="Rectangle 7"/>
          <p:cNvSpPr>
            <a:spLocks noChangeArrowheads="1"/>
          </p:cNvSpPr>
          <p:nvPr/>
        </p:nvSpPr>
        <p:spPr bwMode="auto">
          <a:xfrm>
            <a:off x="48006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6" name="Line 8"/>
          <p:cNvSpPr>
            <a:spLocks noChangeShapeType="1"/>
          </p:cNvSpPr>
          <p:nvPr/>
        </p:nvSpPr>
        <p:spPr bwMode="auto">
          <a:xfrm>
            <a:off x="48006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7" name="Line 9"/>
          <p:cNvSpPr>
            <a:spLocks noChangeShapeType="1"/>
          </p:cNvSpPr>
          <p:nvPr/>
        </p:nvSpPr>
        <p:spPr bwMode="auto">
          <a:xfrm>
            <a:off x="48006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8" name="Line 10"/>
          <p:cNvSpPr>
            <a:spLocks noChangeShapeType="1"/>
          </p:cNvSpPr>
          <p:nvPr/>
        </p:nvSpPr>
        <p:spPr bwMode="auto">
          <a:xfrm>
            <a:off x="48006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19" name="Rectangle 11"/>
          <p:cNvSpPr>
            <a:spLocks noChangeArrowheads="1"/>
          </p:cNvSpPr>
          <p:nvPr/>
        </p:nvSpPr>
        <p:spPr bwMode="auto">
          <a:xfrm>
            <a:off x="68580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0" name="Line 12"/>
          <p:cNvSpPr>
            <a:spLocks noChangeShapeType="1"/>
          </p:cNvSpPr>
          <p:nvPr/>
        </p:nvSpPr>
        <p:spPr bwMode="auto">
          <a:xfrm>
            <a:off x="68580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1" name="Line 13"/>
          <p:cNvSpPr>
            <a:spLocks noChangeShapeType="1"/>
          </p:cNvSpPr>
          <p:nvPr/>
        </p:nvSpPr>
        <p:spPr bwMode="auto">
          <a:xfrm>
            <a:off x="68580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2" name="Line 14"/>
          <p:cNvSpPr>
            <a:spLocks noChangeShapeType="1"/>
          </p:cNvSpPr>
          <p:nvPr/>
        </p:nvSpPr>
        <p:spPr bwMode="auto">
          <a:xfrm>
            <a:off x="68580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8915400" y="26496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4" name="Line 16"/>
          <p:cNvSpPr>
            <a:spLocks noChangeShapeType="1"/>
          </p:cNvSpPr>
          <p:nvPr/>
        </p:nvSpPr>
        <p:spPr bwMode="auto">
          <a:xfrm>
            <a:off x="8915400" y="3259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5" name="Line 17"/>
          <p:cNvSpPr>
            <a:spLocks noChangeShapeType="1"/>
          </p:cNvSpPr>
          <p:nvPr/>
        </p:nvSpPr>
        <p:spPr bwMode="auto">
          <a:xfrm>
            <a:off x="8915400" y="29544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6" name="Line 18"/>
          <p:cNvSpPr>
            <a:spLocks noChangeShapeType="1"/>
          </p:cNvSpPr>
          <p:nvPr/>
        </p:nvSpPr>
        <p:spPr bwMode="auto">
          <a:xfrm>
            <a:off x="8915400" y="3564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7" name="Rectangle 19"/>
          <p:cNvSpPr>
            <a:spLocks noChangeArrowheads="1"/>
          </p:cNvSpPr>
          <p:nvPr/>
        </p:nvSpPr>
        <p:spPr bwMode="auto">
          <a:xfrm>
            <a:off x="8915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28" name="Line 20"/>
          <p:cNvSpPr>
            <a:spLocks noChangeShapeType="1"/>
          </p:cNvSpPr>
          <p:nvPr/>
        </p:nvSpPr>
        <p:spPr bwMode="auto">
          <a:xfrm>
            <a:off x="8915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29" name="Line 21"/>
          <p:cNvSpPr>
            <a:spLocks noChangeShapeType="1"/>
          </p:cNvSpPr>
          <p:nvPr/>
        </p:nvSpPr>
        <p:spPr bwMode="auto">
          <a:xfrm>
            <a:off x="8915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0" name="Line 22"/>
          <p:cNvSpPr>
            <a:spLocks noChangeShapeType="1"/>
          </p:cNvSpPr>
          <p:nvPr/>
        </p:nvSpPr>
        <p:spPr bwMode="auto">
          <a:xfrm>
            <a:off x="8915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1" name="Rectangle 23"/>
          <p:cNvSpPr>
            <a:spLocks noChangeArrowheads="1"/>
          </p:cNvSpPr>
          <p:nvPr/>
        </p:nvSpPr>
        <p:spPr bwMode="auto">
          <a:xfrm>
            <a:off x="68580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2" name="Line 24"/>
          <p:cNvSpPr>
            <a:spLocks noChangeShapeType="1"/>
          </p:cNvSpPr>
          <p:nvPr/>
        </p:nvSpPr>
        <p:spPr bwMode="auto">
          <a:xfrm>
            <a:off x="68580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3" name="Line 25"/>
          <p:cNvSpPr>
            <a:spLocks noChangeShapeType="1"/>
          </p:cNvSpPr>
          <p:nvPr/>
        </p:nvSpPr>
        <p:spPr bwMode="auto">
          <a:xfrm>
            <a:off x="68580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4" name="Line 26"/>
          <p:cNvSpPr>
            <a:spLocks noChangeShapeType="1"/>
          </p:cNvSpPr>
          <p:nvPr/>
        </p:nvSpPr>
        <p:spPr bwMode="auto">
          <a:xfrm>
            <a:off x="68580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5" name="Rectangle 27"/>
          <p:cNvSpPr>
            <a:spLocks noChangeArrowheads="1"/>
          </p:cNvSpPr>
          <p:nvPr/>
        </p:nvSpPr>
        <p:spPr bwMode="auto">
          <a:xfrm>
            <a:off x="48768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36" name="Line 28"/>
          <p:cNvSpPr>
            <a:spLocks noChangeShapeType="1"/>
          </p:cNvSpPr>
          <p:nvPr/>
        </p:nvSpPr>
        <p:spPr bwMode="auto">
          <a:xfrm>
            <a:off x="48768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7" name="Line 29"/>
          <p:cNvSpPr>
            <a:spLocks noChangeShapeType="1"/>
          </p:cNvSpPr>
          <p:nvPr/>
        </p:nvSpPr>
        <p:spPr bwMode="auto">
          <a:xfrm>
            <a:off x="48768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8" name="Line 30"/>
          <p:cNvSpPr>
            <a:spLocks noChangeShapeType="1"/>
          </p:cNvSpPr>
          <p:nvPr/>
        </p:nvSpPr>
        <p:spPr bwMode="auto">
          <a:xfrm>
            <a:off x="48768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39" name="Rectangle 31"/>
          <p:cNvSpPr>
            <a:spLocks noChangeArrowheads="1"/>
          </p:cNvSpPr>
          <p:nvPr/>
        </p:nvSpPr>
        <p:spPr bwMode="auto">
          <a:xfrm>
            <a:off x="2819400" y="4478432"/>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40" name="Line 32"/>
          <p:cNvSpPr>
            <a:spLocks noChangeShapeType="1"/>
          </p:cNvSpPr>
          <p:nvPr/>
        </p:nvSpPr>
        <p:spPr bwMode="auto">
          <a:xfrm>
            <a:off x="2819400" y="50880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1" name="Line 33"/>
          <p:cNvSpPr>
            <a:spLocks noChangeShapeType="1"/>
          </p:cNvSpPr>
          <p:nvPr/>
        </p:nvSpPr>
        <p:spPr bwMode="auto">
          <a:xfrm>
            <a:off x="2819400" y="47832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2" name="Line 34"/>
          <p:cNvSpPr>
            <a:spLocks noChangeShapeType="1"/>
          </p:cNvSpPr>
          <p:nvPr/>
        </p:nvSpPr>
        <p:spPr bwMode="auto">
          <a:xfrm>
            <a:off x="2819400" y="5392832"/>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43" name="Text Box 35"/>
          <p:cNvSpPr txBox="1">
            <a:spLocks noChangeArrowheads="1"/>
          </p:cNvSpPr>
          <p:nvPr/>
        </p:nvSpPr>
        <p:spPr bwMode="auto">
          <a:xfrm>
            <a:off x="2879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4" name="Text Box 36"/>
          <p:cNvSpPr txBox="1">
            <a:spLocks noChangeArrowheads="1"/>
          </p:cNvSpPr>
          <p:nvPr/>
        </p:nvSpPr>
        <p:spPr bwMode="auto">
          <a:xfrm>
            <a:off x="47847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5" name="Text Box 37"/>
          <p:cNvSpPr txBox="1">
            <a:spLocks noChangeArrowheads="1"/>
          </p:cNvSpPr>
          <p:nvPr/>
        </p:nvSpPr>
        <p:spPr bwMode="auto">
          <a:xfrm>
            <a:off x="67659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6" name="Text Box 38"/>
          <p:cNvSpPr txBox="1">
            <a:spLocks noChangeArrowheads="1"/>
          </p:cNvSpPr>
          <p:nvPr/>
        </p:nvSpPr>
        <p:spPr bwMode="auto">
          <a:xfrm>
            <a:off x="8899525" y="22289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7" name="Text Box 39"/>
          <p:cNvSpPr txBox="1">
            <a:spLocks noChangeArrowheads="1"/>
          </p:cNvSpPr>
          <p:nvPr/>
        </p:nvSpPr>
        <p:spPr bwMode="auto">
          <a:xfrm>
            <a:off x="2743200" y="4097433"/>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48" name="Text Box 40"/>
          <p:cNvSpPr txBox="1">
            <a:spLocks noChangeArrowheads="1"/>
          </p:cNvSpPr>
          <p:nvPr/>
        </p:nvSpPr>
        <p:spPr bwMode="auto">
          <a:xfrm>
            <a:off x="47847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49" name="Text Box 41"/>
          <p:cNvSpPr txBox="1">
            <a:spLocks noChangeArrowheads="1"/>
          </p:cNvSpPr>
          <p:nvPr/>
        </p:nvSpPr>
        <p:spPr bwMode="auto">
          <a:xfrm>
            <a:off x="68421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3050" name="Text Box 42"/>
          <p:cNvSpPr txBox="1">
            <a:spLocks noChangeArrowheads="1"/>
          </p:cNvSpPr>
          <p:nvPr/>
        </p:nvSpPr>
        <p:spPr bwMode="auto">
          <a:xfrm>
            <a:off x="8823325" y="4057745"/>
            <a:ext cx="311150" cy="366712"/>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3051" name="Rectangle 43"/>
          <p:cNvSpPr>
            <a:spLocks noChangeArrowheads="1"/>
          </p:cNvSpPr>
          <p:nvPr/>
        </p:nvSpPr>
        <p:spPr bwMode="auto">
          <a:xfrm>
            <a:off x="2286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2" name="Line 44"/>
          <p:cNvSpPr>
            <a:spLocks noChangeShapeType="1"/>
          </p:cNvSpPr>
          <p:nvPr/>
        </p:nvSpPr>
        <p:spPr bwMode="auto">
          <a:xfrm>
            <a:off x="2286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3" name="Line 45"/>
          <p:cNvSpPr>
            <a:spLocks noChangeShapeType="1"/>
          </p:cNvSpPr>
          <p:nvPr/>
        </p:nvSpPr>
        <p:spPr bwMode="auto">
          <a:xfrm>
            <a:off x="2286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4" name="Line 46"/>
          <p:cNvSpPr>
            <a:spLocks noChangeShapeType="1"/>
          </p:cNvSpPr>
          <p:nvPr/>
        </p:nvSpPr>
        <p:spPr bwMode="auto">
          <a:xfrm>
            <a:off x="2286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5" name="Rectangle 47"/>
          <p:cNvSpPr>
            <a:spLocks noChangeArrowheads="1"/>
          </p:cNvSpPr>
          <p:nvPr/>
        </p:nvSpPr>
        <p:spPr bwMode="auto">
          <a:xfrm>
            <a:off x="42672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56" name="Line 48"/>
          <p:cNvSpPr>
            <a:spLocks noChangeShapeType="1"/>
          </p:cNvSpPr>
          <p:nvPr/>
        </p:nvSpPr>
        <p:spPr bwMode="auto">
          <a:xfrm>
            <a:off x="42672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7" name="Line 49"/>
          <p:cNvSpPr>
            <a:spLocks noChangeShapeType="1"/>
          </p:cNvSpPr>
          <p:nvPr/>
        </p:nvSpPr>
        <p:spPr bwMode="auto">
          <a:xfrm>
            <a:off x="42672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8" name="Line 50"/>
          <p:cNvSpPr>
            <a:spLocks noChangeShapeType="1"/>
          </p:cNvSpPr>
          <p:nvPr/>
        </p:nvSpPr>
        <p:spPr bwMode="auto">
          <a:xfrm>
            <a:off x="42672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59" name="Rectangle 51"/>
          <p:cNvSpPr>
            <a:spLocks noChangeArrowheads="1"/>
          </p:cNvSpPr>
          <p:nvPr/>
        </p:nvSpPr>
        <p:spPr bwMode="auto">
          <a:xfrm>
            <a:off x="63246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0" name="Line 52"/>
          <p:cNvSpPr>
            <a:spLocks noChangeShapeType="1"/>
          </p:cNvSpPr>
          <p:nvPr/>
        </p:nvSpPr>
        <p:spPr bwMode="auto">
          <a:xfrm>
            <a:off x="63246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1" name="Line 53"/>
          <p:cNvSpPr>
            <a:spLocks noChangeShapeType="1"/>
          </p:cNvSpPr>
          <p:nvPr/>
        </p:nvSpPr>
        <p:spPr bwMode="auto">
          <a:xfrm>
            <a:off x="63246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2" name="Line 54"/>
          <p:cNvSpPr>
            <a:spLocks noChangeShapeType="1"/>
          </p:cNvSpPr>
          <p:nvPr/>
        </p:nvSpPr>
        <p:spPr bwMode="auto">
          <a:xfrm>
            <a:off x="63246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3" name="Rectangle 55"/>
          <p:cNvSpPr>
            <a:spLocks noChangeArrowheads="1"/>
          </p:cNvSpPr>
          <p:nvPr/>
        </p:nvSpPr>
        <p:spPr bwMode="auto">
          <a:xfrm>
            <a:off x="8382000" y="26496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4" name="Line 56"/>
          <p:cNvSpPr>
            <a:spLocks noChangeShapeType="1"/>
          </p:cNvSpPr>
          <p:nvPr/>
        </p:nvSpPr>
        <p:spPr bwMode="auto">
          <a:xfrm>
            <a:off x="8382000" y="3259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5" name="Line 57"/>
          <p:cNvSpPr>
            <a:spLocks noChangeShapeType="1"/>
          </p:cNvSpPr>
          <p:nvPr/>
        </p:nvSpPr>
        <p:spPr bwMode="auto">
          <a:xfrm>
            <a:off x="8382000" y="29544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6" name="Line 58"/>
          <p:cNvSpPr>
            <a:spLocks noChangeShapeType="1"/>
          </p:cNvSpPr>
          <p:nvPr/>
        </p:nvSpPr>
        <p:spPr bwMode="auto">
          <a:xfrm>
            <a:off x="8382000" y="3564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7" name="Rectangle 59"/>
          <p:cNvSpPr>
            <a:spLocks noChangeArrowheads="1"/>
          </p:cNvSpPr>
          <p:nvPr/>
        </p:nvSpPr>
        <p:spPr bwMode="auto">
          <a:xfrm>
            <a:off x="2286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68" name="Line 60"/>
          <p:cNvSpPr>
            <a:spLocks noChangeShapeType="1"/>
          </p:cNvSpPr>
          <p:nvPr/>
        </p:nvSpPr>
        <p:spPr bwMode="auto">
          <a:xfrm>
            <a:off x="2286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69" name="Line 61"/>
          <p:cNvSpPr>
            <a:spLocks noChangeShapeType="1"/>
          </p:cNvSpPr>
          <p:nvPr/>
        </p:nvSpPr>
        <p:spPr bwMode="auto">
          <a:xfrm>
            <a:off x="2286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0" name="Line 62"/>
          <p:cNvSpPr>
            <a:spLocks noChangeShapeType="1"/>
          </p:cNvSpPr>
          <p:nvPr/>
        </p:nvSpPr>
        <p:spPr bwMode="auto">
          <a:xfrm>
            <a:off x="2286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1" name="Rectangle 63"/>
          <p:cNvSpPr>
            <a:spLocks noChangeArrowheads="1"/>
          </p:cNvSpPr>
          <p:nvPr/>
        </p:nvSpPr>
        <p:spPr bwMode="auto">
          <a:xfrm>
            <a:off x="43434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2" name="Line 64"/>
          <p:cNvSpPr>
            <a:spLocks noChangeShapeType="1"/>
          </p:cNvSpPr>
          <p:nvPr/>
        </p:nvSpPr>
        <p:spPr bwMode="auto">
          <a:xfrm>
            <a:off x="43434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3" name="Line 65"/>
          <p:cNvSpPr>
            <a:spLocks noChangeShapeType="1"/>
          </p:cNvSpPr>
          <p:nvPr/>
        </p:nvSpPr>
        <p:spPr bwMode="auto">
          <a:xfrm>
            <a:off x="43434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4" name="Line 66"/>
          <p:cNvSpPr>
            <a:spLocks noChangeShapeType="1"/>
          </p:cNvSpPr>
          <p:nvPr/>
        </p:nvSpPr>
        <p:spPr bwMode="auto">
          <a:xfrm>
            <a:off x="43434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5" name="Rectangle 67"/>
          <p:cNvSpPr>
            <a:spLocks noChangeArrowheads="1"/>
          </p:cNvSpPr>
          <p:nvPr/>
        </p:nvSpPr>
        <p:spPr bwMode="auto">
          <a:xfrm>
            <a:off x="63246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76" name="Line 68"/>
          <p:cNvSpPr>
            <a:spLocks noChangeShapeType="1"/>
          </p:cNvSpPr>
          <p:nvPr/>
        </p:nvSpPr>
        <p:spPr bwMode="auto">
          <a:xfrm>
            <a:off x="63246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7" name="Line 69"/>
          <p:cNvSpPr>
            <a:spLocks noChangeShapeType="1"/>
          </p:cNvSpPr>
          <p:nvPr/>
        </p:nvSpPr>
        <p:spPr bwMode="auto">
          <a:xfrm>
            <a:off x="63246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8" name="Line 70"/>
          <p:cNvSpPr>
            <a:spLocks noChangeShapeType="1"/>
          </p:cNvSpPr>
          <p:nvPr/>
        </p:nvSpPr>
        <p:spPr bwMode="auto">
          <a:xfrm>
            <a:off x="63246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79" name="Rectangle 71"/>
          <p:cNvSpPr>
            <a:spLocks noChangeArrowheads="1"/>
          </p:cNvSpPr>
          <p:nvPr/>
        </p:nvSpPr>
        <p:spPr bwMode="auto">
          <a:xfrm>
            <a:off x="8382000" y="4478432"/>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80" name="Line 72"/>
          <p:cNvSpPr>
            <a:spLocks noChangeShapeType="1"/>
          </p:cNvSpPr>
          <p:nvPr/>
        </p:nvSpPr>
        <p:spPr bwMode="auto">
          <a:xfrm>
            <a:off x="8382000" y="50880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1" name="Line 73"/>
          <p:cNvSpPr>
            <a:spLocks noChangeShapeType="1"/>
          </p:cNvSpPr>
          <p:nvPr/>
        </p:nvSpPr>
        <p:spPr bwMode="auto">
          <a:xfrm>
            <a:off x="8382000" y="47832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3082" name="Line 74"/>
          <p:cNvSpPr>
            <a:spLocks noChangeShapeType="1"/>
          </p:cNvSpPr>
          <p:nvPr/>
        </p:nvSpPr>
        <p:spPr bwMode="auto">
          <a:xfrm>
            <a:off x="8382000" y="5392832"/>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00589" name="Text Box 77"/>
          <p:cNvSpPr txBox="1">
            <a:spLocks noChangeArrowheads="1"/>
          </p:cNvSpPr>
          <p:nvPr/>
        </p:nvSpPr>
        <p:spPr bwMode="auto">
          <a:xfrm>
            <a:off x="31242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0" name="Text Box 78"/>
          <p:cNvSpPr txBox="1">
            <a:spLocks noChangeArrowheads="1"/>
          </p:cNvSpPr>
          <p:nvPr/>
        </p:nvSpPr>
        <p:spPr bwMode="auto">
          <a:xfrm>
            <a:off x="50292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1" name="Text Box 79"/>
          <p:cNvSpPr txBox="1">
            <a:spLocks noChangeArrowheads="1"/>
          </p:cNvSpPr>
          <p:nvPr/>
        </p:nvSpPr>
        <p:spPr bwMode="auto">
          <a:xfrm>
            <a:off x="70104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2" name="Text Box 80"/>
          <p:cNvSpPr txBox="1">
            <a:spLocks noChangeArrowheads="1"/>
          </p:cNvSpPr>
          <p:nvPr/>
        </p:nvSpPr>
        <p:spPr bwMode="auto">
          <a:xfrm>
            <a:off x="9144001" y="2192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3" name="Text Box 81"/>
          <p:cNvSpPr txBox="1">
            <a:spLocks noChangeArrowheads="1"/>
          </p:cNvSpPr>
          <p:nvPr/>
        </p:nvSpPr>
        <p:spPr bwMode="auto">
          <a:xfrm>
            <a:off x="29718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4" name="Text Box 82"/>
          <p:cNvSpPr txBox="1">
            <a:spLocks noChangeArrowheads="1"/>
          </p:cNvSpPr>
          <p:nvPr/>
        </p:nvSpPr>
        <p:spPr bwMode="auto">
          <a:xfrm>
            <a:off x="50292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5" name="Text Box 83"/>
          <p:cNvSpPr txBox="1">
            <a:spLocks noChangeArrowheads="1"/>
          </p:cNvSpPr>
          <p:nvPr/>
        </p:nvSpPr>
        <p:spPr bwMode="auto">
          <a:xfrm>
            <a:off x="71628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6" name="Text Box 84"/>
          <p:cNvSpPr txBox="1">
            <a:spLocks noChangeArrowheads="1"/>
          </p:cNvSpPr>
          <p:nvPr/>
        </p:nvSpPr>
        <p:spPr bwMode="auto">
          <a:xfrm>
            <a:off x="9144001" y="4097432"/>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00597" name="Text Box 85"/>
          <p:cNvSpPr txBox="1">
            <a:spLocks noChangeArrowheads="1"/>
          </p:cNvSpPr>
          <p:nvPr/>
        </p:nvSpPr>
        <p:spPr bwMode="auto">
          <a:xfrm>
            <a:off x="2362200"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sp>
        <p:nvSpPr>
          <p:cNvPr id="1600598" name="Text Box 86"/>
          <p:cNvSpPr txBox="1">
            <a:spLocks noChangeArrowheads="1"/>
          </p:cNvSpPr>
          <p:nvPr/>
        </p:nvSpPr>
        <p:spPr bwMode="auto">
          <a:xfrm>
            <a:off x="4313238"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2" name="Group 87"/>
          <p:cNvGrpSpPr>
            <a:grpSpLocks/>
          </p:cNvGrpSpPr>
          <p:nvPr/>
        </p:nvGrpSpPr>
        <p:grpSpPr bwMode="auto">
          <a:xfrm>
            <a:off x="4038601" y="2327371"/>
            <a:ext cx="1928813" cy="611187"/>
            <a:chOff x="1584" y="901"/>
            <a:chExt cx="1215" cy="385"/>
          </a:xfrm>
        </p:grpSpPr>
        <p:sp>
          <p:nvSpPr>
            <p:cNvPr id="43137" name="Line 88"/>
            <p:cNvSpPr>
              <a:spLocks noChangeShapeType="1"/>
            </p:cNvSpPr>
            <p:nvPr/>
          </p:nvSpPr>
          <p:spPr bwMode="auto">
            <a:xfrm>
              <a:off x="1776" y="113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8" name="Text Box 89"/>
            <p:cNvSpPr txBox="1">
              <a:spLocks noChangeArrowheads="1"/>
            </p:cNvSpPr>
            <p:nvPr/>
          </p:nvSpPr>
          <p:spPr bwMode="auto">
            <a:xfrm>
              <a:off x="1584" y="901"/>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9" name="Text Box 90"/>
            <p:cNvSpPr txBox="1">
              <a:spLocks noChangeArrowheads="1"/>
            </p:cNvSpPr>
            <p:nvPr/>
          </p:nvSpPr>
          <p:spPr bwMode="auto">
            <a:xfrm>
              <a:off x="2603" y="910"/>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40" name="Line 91"/>
            <p:cNvSpPr>
              <a:spLocks noChangeShapeType="1"/>
            </p:cNvSpPr>
            <p:nvPr/>
          </p:nvSpPr>
          <p:spPr bwMode="auto">
            <a:xfrm>
              <a:off x="2419" y="1142"/>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04" name="Text Box 92"/>
          <p:cNvSpPr txBox="1">
            <a:spLocks noChangeArrowheads="1"/>
          </p:cNvSpPr>
          <p:nvPr/>
        </p:nvSpPr>
        <p:spPr bwMode="auto">
          <a:xfrm>
            <a:off x="6370638" y="26035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3" name="Group 93"/>
          <p:cNvGrpSpPr>
            <a:grpSpLocks/>
          </p:cNvGrpSpPr>
          <p:nvPr/>
        </p:nvGrpSpPr>
        <p:grpSpPr bwMode="auto">
          <a:xfrm>
            <a:off x="6096000" y="2327370"/>
            <a:ext cx="1943100" cy="627062"/>
            <a:chOff x="2880" y="949"/>
            <a:chExt cx="1224" cy="395"/>
          </a:xfrm>
        </p:grpSpPr>
        <p:sp>
          <p:nvSpPr>
            <p:cNvPr id="43133" name="Line 94"/>
            <p:cNvSpPr>
              <a:spLocks noChangeShapeType="1"/>
            </p:cNvSpPr>
            <p:nvPr/>
          </p:nvSpPr>
          <p:spPr bwMode="auto">
            <a:xfrm>
              <a:off x="3072"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4" name="Line 95"/>
            <p:cNvSpPr>
              <a:spLocks noChangeShapeType="1"/>
            </p:cNvSpPr>
            <p:nvPr/>
          </p:nvSpPr>
          <p:spPr bwMode="auto">
            <a:xfrm>
              <a:off x="3744"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5" name="Text Box 96"/>
            <p:cNvSpPr txBox="1">
              <a:spLocks noChangeArrowheads="1"/>
            </p:cNvSpPr>
            <p:nvPr/>
          </p:nvSpPr>
          <p:spPr bwMode="auto">
            <a:xfrm>
              <a:off x="3908" y="95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36" name="Text Box 97"/>
            <p:cNvSpPr txBox="1">
              <a:spLocks noChangeArrowheads="1"/>
            </p:cNvSpPr>
            <p:nvPr/>
          </p:nvSpPr>
          <p:spPr bwMode="auto">
            <a:xfrm>
              <a:off x="2880" y="949"/>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10" name="Text Box 98"/>
          <p:cNvSpPr txBox="1">
            <a:spLocks noChangeArrowheads="1"/>
          </p:cNvSpPr>
          <p:nvPr/>
        </p:nvSpPr>
        <p:spPr bwMode="auto">
          <a:xfrm>
            <a:off x="8428038" y="26178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4" name="Group 99"/>
          <p:cNvGrpSpPr>
            <a:grpSpLocks/>
          </p:cNvGrpSpPr>
          <p:nvPr/>
        </p:nvGrpSpPr>
        <p:grpSpPr bwMode="auto">
          <a:xfrm>
            <a:off x="8153400" y="2325782"/>
            <a:ext cx="1974850" cy="628650"/>
            <a:chOff x="4176" y="948"/>
            <a:chExt cx="1244" cy="396"/>
          </a:xfrm>
        </p:grpSpPr>
        <p:sp>
          <p:nvSpPr>
            <p:cNvPr id="43129" name="Line 100"/>
            <p:cNvSpPr>
              <a:spLocks noChangeShapeType="1"/>
            </p:cNvSpPr>
            <p:nvPr/>
          </p:nvSpPr>
          <p:spPr bwMode="auto">
            <a:xfrm>
              <a:off x="4368" y="12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30" name="Text Box 101"/>
            <p:cNvSpPr txBox="1">
              <a:spLocks noChangeArrowheads="1"/>
            </p:cNvSpPr>
            <p:nvPr/>
          </p:nvSpPr>
          <p:spPr bwMode="auto">
            <a:xfrm>
              <a:off x="4176" y="949"/>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31" name="Text Box 102"/>
            <p:cNvSpPr txBox="1">
              <a:spLocks noChangeArrowheads="1"/>
            </p:cNvSpPr>
            <p:nvPr/>
          </p:nvSpPr>
          <p:spPr bwMode="auto">
            <a:xfrm>
              <a:off x="5224" y="9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32" name="Line 103"/>
            <p:cNvSpPr>
              <a:spLocks noChangeShapeType="1"/>
            </p:cNvSpPr>
            <p:nvPr/>
          </p:nvSpPr>
          <p:spPr bwMode="auto">
            <a:xfrm>
              <a:off x="5040" y="12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16" name="Text Box 104"/>
          <p:cNvSpPr txBox="1">
            <a:spLocks noChangeArrowheads="1"/>
          </p:cNvSpPr>
          <p:nvPr/>
        </p:nvSpPr>
        <p:spPr bwMode="auto">
          <a:xfrm>
            <a:off x="4421188" y="4432395"/>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5" name="Group 105"/>
          <p:cNvGrpSpPr>
            <a:grpSpLocks/>
          </p:cNvGrpSpPr>
          <p:nvPr/>
        </p:nvGrpSpPr>
        <p:grpSpPr bwMode="auto">
          <a:xfrm>
            <a:off x="4114800" y="4111721"/>
            <a:ext cx="1943100" cy="657225"/>
            <a:chOff x="1632" y="3234"/>
            <a:chExt cx="1224" cy="414"/>
          </a:xfrm>
        </p:grpSpPr>
        <p:sp>
          <p:nvSpPr>
            <p:cNvPr id="43125" name="Line 106"/>
            <p:cNvSpPr>
              <a:spLocks noChangeShapeType="1"/>
            </p:cNvSpPr>
            <p:nvPr/>
          </p:nvSpPr>
          <p:spPr bwMode="auto">
            <a:xfrm>
              <a:off x="1824" y="3504"/>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6" name="Text Box 107"/>
            <p:cNvSpPr txBox="1">
              <a:spLocks noChangeArrowheads="1"/>
            </p:cNvSpPr>
            <p:nvPr/>
          </p:nvSpPr>
          <p:spPr bwMode="auto">
            <a:xfrm>
              <a:off x="1632" y="3234"/>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7" name="Text Box 108"/>
            <p:cNvSpPr txBox="1">
              <a:spLocks noChangeArrowheads="1"/>
            </p:cNvSpPr>
            <p:nvPr/>
          </p:nvSpPr>
          <p:spPr bwMode="auto">
            <a:xfrm>
              <a:off x="2660" y="3253"/>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8" name="Line 109"/>
            <p:cNvSpPr>
              <a:spLocks noChangeShapeType="1"/>
            </p:cNvSpPr>
            <p:nvPr/>
          </p:nvSpPr>
          <p:spPr bwMode="auto">
            <a:xfrm>
              <a:off x="2496" y="3504"/>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2" name="Text Box 110"/>
          <p:cNvSpPr txBox="1">
            <a:spLocks noChangeArrowheads="1"/>
          </p:cNvSpPr>
          <p:nvPr/>
        </p:nvSpPr>
        <p:spPr bwMode="auto">
          <a:xfrm>
            <a:off x="84756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    Mem(0)</a:t>
            </a:r>
          </a:p>
        </p:txBody>
      </p:sp>
      <p:grpSp>
        <p:nvGrpSpPr>
          <p:cNvPr id="6" name="Group 111"/>
          <p:cNvGrpSpPr>
            <a:grpSpLocks/>
          </p:cNvGrpSpPr>
          <p:nvPr/>
        </p:nvGrpSpPr>
        <p:grpSpPr bwMode="auto">
          <a:xfrm>
            <a:off x="8153401" y="4127595"/>
            <a:ext cx="1958975" cy="641350"/>
            <a:chOff x="4176" y="3340"/>
            <a:chExt cx="1234" cy="404"/>
          </a:xfrm>
        </p:grpSpPr>
        <p:sp>
          <p:nvSpPr>
            <p:cNvPr id="43121" name="Line 112"/>
            <p:cNvSpPr>
              <a:spLocks noChangeShapeType="1"/>
            </p:cNvSpPr>
            <p:nvPr/>
          </p:nvSpPr>
          <p:spPr bwMode="auto">
            <a:xfrm>
              <a:off x="4368" y="3600"/>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22" name="Text Box 113"/>
            <p:cNvSpPr txBox="1">
              <a:spLocks noChangeArrowheads="1"/>
            </p:cNvSpPr>
            <p:nvPr/>
          </p:nvSpPr>
          <p:spPr bwMode="auto">
            <a:xfrm>
              <a:off x="4176" y="3340"/>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01</a:t>
              </a:r>
            </a:p>
          </p:txBody>
        </p:sp>
        <p:sp>
          <p:nvSpPr>
            <p:cNvPr id="43123" name="Text Box 114"/>
            <p:cNvSpPr txBox="1">
              <a:spLocks noChangeArrowheads="1"/>
            </p:cNvSpPr>
            <p:nvPr/>
          </p:nvSpPr>
          <p:spPr bwMode="auto">
            <a:xfrm>
              <a:off x="5214" y="3348"/>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4</a:t>
              </a:r>
            </a:p>
          </p:txBody>
        </p:sp>
        <p:sp>
          <p:nvSpPr>
            <p:cNvPr id="43124" name="Line 115"/>
            <p:cNvSpPr>
              <a:spLocks noChangeShapeType="1"/>
            </p:cNvSpPr>
            <p:nvPr/>
          </p:nvSpPr>
          <p:spPr bwMode="auto">
            <a:xfrm>
              <a:off x="5040" y="3600"/>
              <a:ext cx="144" cy="144"/>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1600628" name="Text Box 116"/>
          <p:cNvSpPr txBox="1">
            <a:spLocks noChangeArrowheads="1"/>
          </p:cNvSpPr>
          <p:nvPr/>
        </p:nvSpPr>
        <p:spPr bwMode="auto">
          <a:xfrm>
            <a:off x="23796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7" name="Group 117"/>
          <p:cNvGrpSpPr>
            <a:grpSpLocks/>
          </p:cNvGrpSpPr>
          <p:nvPr/>
        </p:nvGrpSpPr>
        <p:grpSpPr bwMode="auto">
          <a:xfrm>
            <a:off x="2057400" y="4141882"/>
            <a:ext cx="1943100" cy="641350"/>
            <a:chOff x="336" y="2428"/>
            <a:chExt cx="1224" cy="404"/>
          </a:xfrm>
        </p:grpSpPr>
        <p:sp>
          <p:nvSpPr>
            <p:cNvPr id="43117" name="Line 118"/>
            <p:cNvSpPr>
              <a:spLocks noChangeShapeType="1"/>
            </p:cNvSpPr>
            <p:nvPr/>
          </p:nvSpPr>
          <p:spPr bwMode="auto">
            <a:xfrm>
              <a:off x="528" y="2688"/>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8" name="Line 119"/>
            <p:cNvSpPr>
              <a:spLocks noChangeShapeType="1"/>
            </p:cNvSpPr>
            <p:nvPr/>
          </p:nvSpPr>
          <p:spPr bwMode="auto">
            <a:xfrm>
              <a:off x="1200" y="2688"/>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9" name="Text Box 120"/>
            <p:cNvSpPr txBox="1">
              <a:spLocks noChangeArrowheads="1"/>
            </p:cNvSpPr>
            <p:nvPr/>
          </p:nvSpPr>
          <p:spPr bwMode="auto">
            <a:xfrm>
              <a:off x="1364" y="2446"/>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20" name="Text Box 121"/>
            <p:cNvSpPr txBox="1">
              <a:spLocks noChangeArrowheads="1"/>
            </p:cNvSpPr>
            <p:nvPr/>
          </p:nvSpPr>
          <p:spPr bwMode="auto">
            <a:xfrm>
              <a:off x="336" y="2428"/>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1600634" name="Text Box 122"/>
          <p:cNvSpPr txBox="1">
            <a:spLocks noChangeArrowheads="1"/>
          </p:cNvSpPr>
          <p:nvPr/>
        </p:nvSpPr>
        <p:spPr bwMode="auto">
          <a:xfrm>
            <a:off x="6418263" y="4446682"/>
            <a:ext cx="1385316"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    Mem(4)</a:t>
            </a:r>
          </a:p>
        </p:txBody>
      </p:sp>
      <p:grpSp>
        <p:nvGrpSpPr>
          <p:cNvPr id="8" name="Group 123"/>
          <p:cNvGrpSpPr>
            <a:grpSpLocks/>
          </p:cNvGrpSpPr>
          <p:nvPr/>
        </p:nvGrpSpPr>
        <p:grpSpPr bwMode="auto">
          <a:xfrm>
            <a:off x="6096001" y="4126007"/>
            <a:ext cx="1958975" cy="642938"/>
            <a:chOff x="2880" y="3291"/>
            <a:chExt cx="1234" cy="405"/>
          </a:xfrm>
        </p:grpSpPr>
        <p:sp>
          <p:nvSpPr>
            <p:cNvPr id="43113" name="Line 124"/>
            <p:cNvSpPr>
              <a:spLocks noChangeShapeType="1"/>
            </p:cNvSpPr>
            <p:nvPr/>
          </p:nvSpPr>
          <p:spPr bwMode="auto">
            <a:xfrm>
              <a:off x="3072" y="3552"/>
              <a:ext cx="240"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4" name="Line 125"/>
            <p:cNvSpPr>
              <a:spLocks noChangeShapeType="1"/>
            </p:cNvSpPr>
            <p:nvPr/>
          </p:nvSpPr>
          <p:spPr bwMode="auto">
            <a:xfrm>
              <a:off x="3744" y="3552"/>
              <a:ext cx="144" cy="144"/>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3115" name="Text Box 126"/>
            <p:cNvSpPr txBox="1">
              <a:spLocks noChangeArrowheads="1"/>
            </p:cNvSpPr>
            <p:nvPr/>
          </p:nvSpPr>
          <p:spPr bwMode="auto">
            <a:xfrm>
              <a:off x="3918" y="3291"/>
              <a:ext cx="196" cy="231"/>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3116" name="Text Box 127"/>
            <p:cNvSpPr txBox="1">
              <a:spLocks noChangeArrowheads="1"/>
            </p:cNvSpPr>
            <p:nvPr/>
          </p:nvSpPr>
          <p:spPr bwMode="auto">
            <a:xfrm>
              <a:off x="2880" y="3292"/>
              <a:ext cx="264" cy="233"/>
            </a:xfrm>
            <a:prstGeom prst="rect">
              <a:avLst/>
            </a:prstGeom>
            <a:noFill/>
            <a:ln w="12700">
              <a:noFill/>
              <a:miter lim="800000"/>
              <a:headEnd/>
              <a:tailEnd/>
            </a:ln>
          </p:spPr>
          <p:txBody>
            <a:bodyPr wrap="none">
              <a:prstTxWarp prst="textNoShape">
                <a:avLst/>
              </a:prstTxWarp>
              <a:spAutoFit/>
            </a:bodyPr>
            <a:lstStyle/>
            <a:p>
              <a:r>
                <a:rPr lang="en-US">
                  <a:latin typeface="Calibri" charset="0"/>
                </a:rPr>
                <a:t>00</a:t>
              </a:r>
            </a:p>
          </p:txBody>
        </p:sp>
      </p:grpSp>
      <p:sp>
        <p:nvSpPr>
          <p:cNvPr id="43107" name="Text Box 128"/>
          <p:cNvSpPr txBox="1">
            <a:spLocks noChangeArrowheads="1"/>
          </p:cNvSpPr>
          <p:nvPr/>
        </p:nvSpPr>
        <p:spPr bwMode="auto">
          <a:xfrm>
            <a:off x="1981200" y="1704261"/>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1600641" name="Rectangle 129"/>
          <p:cNvSpPr>
            <a:spLocks noChangeArrowheads="1"/>
          </p:cNvSpPr>
          <p:nvPr/>
        </p:nvSpPr>
        <p:spPr bwMode="auto">
          <a:xfrm>
            <a:off x="1884620" y="6162837"/>
            <a:ext cx="8153400" cy="722249"/>
          </a:xfrm>
          <a:prstGeom prst="rect">
            <a:avLst/>
          </a:prstGeom>
          <a:noFill/>
          <a:ln w="12700">
            <a:noFill/>
            <a:miter lim="800000"/>
            <a:headEnd/>
            <a:tailEnd/>
          </a:ln>
        </p:spPr>
        <p:txBody>
          <a:bodyPr lIns="63500" tIns="25400" rIns="63500" bIns="25400">
            <a:prstTxWarp prst="textNoShape">
              <a:avLst/>
            </a:prstTxWarp>
            <a:spAutoFit/>
          </a:bodyPr>
          <a:lstStyle/>
          <a:p>
            <a:pPr algn="ctr">
              <a:lnSpc>
                <a:spcPct val="90000"/>
              </a:lnSpc>
              <a:spcBef>
                <a:spcPct val="30000"/>
              </a:spcBef>
              <a:buSzPct val="100000"/>
            </a:pPr>
            <a:r>
              <a:rPr lang="en-US" sz="2400" dirty="0" err="1">
                <a:latin typeface="Calibri" charset="0"/>
              </a:rPr>
              <a:t>Ping-pong</a:t>
            </a:r>
            <a:r>
              <a:rPr lang="en-US" sz="2400" dirty="0">
                <a:latin typeface="Calibri" charset="0"/>
              </a:rPr>
              <a:t> effect due to conflict misses - two memory locations that map into the same cache block</a:t>
            </a:r>
          </a:p>
        </p:txBody>
      </p:sp>
      <p:sp>
        <p:nvSpPr>
          <p:cNvPr id="1600642" name="Rectangle 130"/>
          <p:cNvSpPr>
            <a:spLocks noChangeArrowheads="1"/>
          </p:cNvSpPr>
          <p:nvPr/>
        </p:nvSpPr>
        <p:spPr bwMode="auto">
          <a:xfrm>
            <a:off x="2057400" y="5730970"/>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8 misses</a:t>
            </a:r>
          </a:p>
        </p:txBody>
      </p:sp>
      <p:sp>
        <p:nvSpPr>
          <p:cNvPr id="132" name="Rectangle 91"/>
          <p:cNvSpPr txBox="1">
            <a:spLocks noChangeArrowheads="1"/>
          </p:cNvSpPr>
          <p:nvPr/>
        </p:nvSpPr>
        <p:spPr>
          <a:xfrm>
            <a:off x="1399756" y="970502"/>
            <a:ext cx="9316370" cy="10093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t>Consider the main memory address reference string of word numbers:                              0   4   0   4   0   4   0   4</a:t>
            </a:r>
          </a:p>
          <a:p>
            <a:pPr lvl="1" algn="ctr">
              <a:buFont typeface="Monotype Sorts" pitchFamily="2" charset="2"/>
              <a:buNone/>
              <a:defRPr/>
            </a:pPr>
            <a:endParaRPr lang="en-US" sz="2000" dirty="0"/>
          </a:p>
        </p:txBody>
      </p:sp>
      <p:sp>
        <p:nvSpPr>
          <p:cNvPr id="131"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13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35" name="Slide Number Placeholder 5"/>
          <p:cNvSpPr>
            <a:spLocks noGrp="1"/>
          </p:cNvSpPr>
          <p:nvPr>
            <p:ph type="sldNum" sz="quarter" idx="4294967295"/>
          </p:nvPr>
        </p:nvSpPr>
        <p:spPr>
          <a:xfrm>
            <a:off x="937661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31</a:t>
            </a:fld>
            <a:endParaRPr lang="en-US"/>
          </a:p>
        </p:txBody>
      </p:sp>
      <p:sp>
        <p:nvSpPr>
          <p:cNvPr id="134" name="Rectangle 2"/>
          <p:cNvSpPr>
            <a:spLocks noGrp="1" noChangeArrowheads="1"/>
          </p:cNvSpPr>
          <p:nvPr>
            <p:ph type="title"/>
          </p:nvPr>
        </p:nvSpPr>
        <p:spPr>
          <a:xfrm>
            <a:off x="1399756" y="82837"/>
            <a:ext cx="9470140" cy="939523"/>
          </a:xfrm>
        </p:spPr>
        <p:txBody>
          <a:bodyPr>
            <a:noAutofit/>
          </a:bodyPr>
          <a:lstStyle/>
          <a:p>
            <a:pPr>
              <a:lnSpc>
                <a:spcPct val="85000"/>
              </a:lnSpc>
            </a:pPr>
            <a:r>
              <a:rPr lang="en-US" sz="3200" dirty="0"/>
              <a:t>Ping Pong Cache Example: Direct-Mapped Cache</a:t>
            </a:r>
            <a:br>
              <a:rPr lang="en-US" sz="3200" dirty="0"/>
            </a:br>
            <a:r>
              <a:rPr lang="en-US" sz="3200" dirty="0"/>
              <a:t>w/4 Single-Word Blocks, Worst-Case Reference String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05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0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0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05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06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00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06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05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00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005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600616"/>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1600594"/>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499"/>
                                          </p:stCondLst>
                                        </p:cTn>
                                        <p:tgtEl>
                                          <p:spTgt spid="5"/>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1600634"/>
                                        </p:tgtEl>
                                        <p:attrNameLst>
                                          <p:attrName>style.visibility</p:attrName>
                                        </p:attrNameLst>
                                      </p:cBhvr>
                                      <p:to>
                                        <p:strVal val="visible"/>
                                      </p:to>
                                    </p:se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600595"/>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nodeType="afterEffect">
                                  <p:stCondLst>
                                    <p:cond delay="0"/>
                                  </p:stCondLst>
                                  <p:childTnLst>
                                    <p:set>
                                      <p:cBhvr>
                                        <p:cTn id="76" dur="1" fill="hold">
                                          <p:stCondLst>
                                            <p:cond delay="499"/>
                                          </p:stCondLst>
                                        </p:cTn>
                                        <p:tgtEl>
                                          <p:spTgt spid="8"/>
                                        </p:tgtEl>
                                        <p:attrNameLst>
                                          <p:attrName>style.visibility</p:attrName>
                                        </p:attrNameLst>
                                      </p:cBhvr>
                                      <p:to>
                                        <p:strVal val="visible"/>
                                      </p:to>
                                    </p:set>
                                  </p:childTnLst>
                                </p:cTn>
                              </p:par>
                            </p:childTnLst>
                          </p:cTn>
                        </p:par>
                        <p:par>
                          <p:cTn id="77" fill="hold">
                            <p:stCondLst>
                              <p:cond delay="2500"/>
                            </p:stCondLst>
                            <p:childTnLst>
                              <p:par>
                                <p:cTn id="78" presetID="1" presetClass="entr" presetSubtype="0" fill="hold" grpId="0" nodeType="afterEffect">
                                  <p:stCondLst>
                                    <p:cond delay="0"/>
                                  </p:stCondLst>
                                  <p:childTnLst>
                                    <p:set>
                                      <p:cBhvr>
                                        <p:cTn id="79" dur="1" fill="hold">
                                          <p:stCondLst>
                                            <p:cond delay="0"/>
                                          </p:stCondLst>
                                        </p:cTn>
                                        <p:tgtEl>
                                          <p:spTgt spid="1600622"/>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0"/>
                                  </p:stCondLst>
                                  <p:childTnLst>
                                    <p:set>
                                      <p:cBhvr>
                                        <p:cTn id="82" dur="1" fill="hold">
                                          <p:stCondLst>
                                            <p:cond delay="499"/>
                                          </p:stCondLst>
                                        </p:cTn>
                                        <p:tgtEl>
                                          <p:spTgt spid="1600596"/>
                                        </p:tgtEl>
                                        <p:attrNameLst>
                                          <p:attrName>style.visibility</p:attrName>
                                        </p:attrNameLst>
                                      </p:cBhvr>
                                      <p:to>
                                        <p:strVal val="visible"/>
                                      </p:to>
                                    </p:set>
                                  </p:childTnLst>
                                </p:cTn>
                              </p:par>
                            </p:childTnLst>
                          </p:cTn>
                        </p:par>
                        <p:par>
                          <p:cTn id="83" fill="hold">
                            <p:stCondLst>
                              <p:cond delay="3000"/>
                            </p:stCondLst>
                            <p:childTnLst>
                              <p:par>
                                <p:cTn id="84" presetID="1" presetClass="entr" presetSubtype="0" fill="hold" nodeType="afterEffect">
                                  <p:stCondLst>
                                    <p:cond delay="0"/>
                                  </p:stCondLst>
                                  <p:childTnLst>
                                    <p:set>
                                      <p:cBhvr>
                                        <p:cTn id="85" dur="1" fill="hold">
                                          <p:stCondLst>
                                            <p:cond delay="499"/>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60064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600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89" grpId="0" autoUpdateAnimBg="0"/>
      <p:bldP spid="1600590" grpId="0" autoUpdateAnimBg="0"/>
      <p:bldP spid="1600591" grpId="0" autoUpdateAnimBg="0"/>
      <p:bldP spid="1600592" grpId="0" autoUpdateAnimBg="0"/>
      <p:bldP spid="1600593" grpId="0" autoUpdateAnimBg="0"/>
      <p:bldP spid="1600594" grpId="0" autoUpdateAnimBg="0"/>
      <p:bldP spid="1600595" grpId="0" autoUpdateAnimBg="0"/>
      <p:bldP spid="1600596" grpId="0" autoUpdateAnimBg="0"/>
      <p:bldP spid="1600597" grpId="0" autoUpdateAnimBg="0"/>
      <p:bldP spid="1600598" grpId="0"/>
      <p:bldP spid="1600604" grpId="0"/>
      <p:bldP spid="1600610" grpId="0"/>
      <p:bldP spid="1600616" grpId="0"/>
      <p:bldP spid="1600622" grpId="0"/>
      <p:bldP spid="1600628" grpId="0"/>
      <p:bldP spid="1600634" grpId="0"/>
      <p:bldP spid="1600641" grpId="0"/>
      <p:bldP spid="16006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Cache Organization and Principles</a:t>
            </a:r>
          </a:p>
          <a:p>
            <a:r>
              <a:rPr lang="en-US" dirty="0" smtClean="0">
                <a:solidFill>
                  <a:srgbClr val="D9D9D9"/>
                </a:solidFill>
              </a:rPr>
              <a:t>Write Back vs. Write Through</a:t>
            </a:r>
          </a:p>
          <a:p>
            <a:r>
              <a:rPr lang="en-US" dirty="0" smtClean="0">
                <a:solidFill>
                  <a:srgbClr val="D9D9D9"/>
                </a:solidFill>
              </a:rPr>
              <a:t>Cache Performance</a:t>
            </a:r>
          </a:p>
          <a:p>
            <a:r>
              <a:rPr lang="en-US" dirty="0" smtClean="0"/>
              <a:t>Cache Design Tradeoffs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32</a:t>
            </a:fld>
            <a:endParaRPr lang="en-US"/>
          </a:p>
        </p:txBody>
      </p:sp>
      <p:sp>
        <p:nvSpPr>
          <p:cNvPr id="8"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097219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lnSpc>
                <a:spcPct val="85000"/>
              </a:lnSpc>
            </a:pPr>
            <a:r>
              <a:rPr lang="en-US" smtClean="0"/>
              <a:t>Example: 2-Way Set Associative $</a:t>
            </a:r>
            <a:br>
              <a:rPr lang="en-US" smtClean="0"/>
            </a:br>
            <a:r>
              <a:rPr lang="en-US" sz="3600"/>
              <a:t>(4 words = 2 sets x 2 ways per set)</a:t>
            </a:r>
          </a:p>
        </p:txBody>
      </p:sp>
      <p:grpSp>
        <p:nvGrpSpPr>
          <p:cNvPr id="2" name="Group 3"/>
          <p:cNvGrpSpPr>
            <a:grpSpLocks/>
          </p:cNvGrpSpPr>
          <p:nvPr/>
        </p:nvGrpSpPr>
        <p:grpSpPr bwMode="auto">
          <a:xfrm>
            <a:off x="3733800" y="2768600"/>
            <a:ext cx="990600" cy="1219200"/>
            <a:chOff x="1344" y="1056"/>
            <a:chExt cx="624" cy="768"/>
          </a:xfrm>
        </p:grpSpPr>
        <p:sp>
          <p:nvSpPr>
            <p:cNvPr id="45147"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8"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9"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50"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60" name="Line 8"/>
          <p:cNvSpPr>
            <a:spLocks noChangeShapeType="1"/>
          </p:cNvSpPr>
          <p:nvPr/>
        </p:nvSpPr>
        <p:spPr bwMode="auto">
          <a:xfrm>
            <a:off x="5791200" y="2159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1" name="Line 9"/>
          <p:cNvSpPr>
            <a:spLocks noChangeShapeType="1"/>
          </p:cNvSpPr>
          <p:nvPr/>
        </p:nvSpPr>
        <p:spPr bwMode="auto">
          <a:xfrm>
            <a:off x="5791200" y="1854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2" name="Line 10"/>
          <p:cNvSpPr>
            <a:spLocks noChangeShapeType="1"/>
          </p:cNvSpPr>
          <p:nvPr/>
        </p:nvSpPr>
        <p:spPr bwMode="auto">
          <a:xfrm>
            <a:off x="5791200" y="2463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3" name="Line 11"/>
          <p:cNvSpPr>
            <a:spLocks noChangeShapeType="1"/>
          </p:cNvSpPr>
          <p:nvPr/>
        </p:nvSpPr>
        <p:spPr bwMode="auto">
          <a:xfrm>
            <a:off x="5791200" y="1549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4" name="Line 12"/>
          <p:cNvSpPr>
            <a:spLocks noChangeShapeType="1"/>
          </p:cNvSpPr>
          <p:nvPr/>
        </p:nvSpPr>
        <p:spPr bwMode="auto">
          <a:xfrm>
            <a:off x="57912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5" name="Line 13"/>
          <p:cNvSpPr>
            <a:spLocks noChangeShapeType="1"/>
          </p:cNvSpPr>
          <p:nvPr/>
        </p:nvSpPr>
        <p:spPr bwMode="auto">
          <a:xfrm>
            <a:off x="6781800" y="1549400"/>
            <a:ext cx="0" cy="36576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6" name="Line 14"/>
          <p:cNvSpPr>
            <a:spLocks noChangeShapeType="1"/>
          </p:cNvSpPr>
          <p:nvPr/>
        </p:nvSpPr>
        <p:spPr bwMode="auto">
          <a:xfrm flipH="1" flipV="1">
            <a:off x="5791200" y="5816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7" name="Line 15"/>
          <p:cNvSpPr>
            <a:spLocks noChangeShapeType="1"/>
          </p:cNvSpPr>
          <p:nvPr/>
        </p:nvSpPr>
        <p:spPr bwMode="auto">
          <a:xfrm flipH="1" flipV="1">
            <a:off x="5791200" y="6121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68" name="Line 16"/>
          <p:cNvSpPr>
            <a:spLocks noChangeShapeType="1"/>
          </p:cNvSpPr>
          <p:nvPr/>
        </p:nvSpPr>
        <p:spPr bwMode="auto">
          <a:xfrm flipH="1" flipV="1">
            <a:off x="5791200" y="5511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0" name="Line 18"/>
          <p:cNvSpPr>
            <a:spLocks noChangeShapeType="1"/>
          </p:cNvSpPr>
          <p:nvPr/>
        </p:nvSpPr>
        <p:spPr bwMode="auto">
          <a:xfrm flipH="1" flipV="1">
            <a:off x="6781800" y="5207000"/>
            <a:ext cx="0" cy="1219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1" name="Text Box 19"/>
          <p:cNvSpPr txBox="1">
            <a:spLocks noChangeArrowheads="1"/>
          </p:cNvSpPr>
          <p:nvPr/>
        </p:nvSpPr>
        <p:spPr bwMode="auto">
          <a:xfrm>
            <a:off x="2416175" y="2728913"/>
            <a:ext cx="311150" cy="366712"/>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072" name="Text Box 23"/>
          <p:cNvSpPr txBox="1">
            <a:spLocks noChangeArrowheads="1"/>
          </p:cNvSpPr>
          <p:nvPr/>
        </p:nvSpPr>
        <p:spPr bwMode="auto">
          <a:xfrm>
            <a:off x="1981201" y="1854200"/>
            <a:ext cx="755335" cy="369332"/>
          </a:xfrm>
          <a:prstGeom prst="rect">
            <a:avLst/>
          </a:prstGeom>
          <a:noFill/>
          <a:ln w="12700">
            <a:noFill/>
            <a:miter lim="800000"/>
            <a:headEnd/>
            <a:tailEnd/>
          </a:ln>
        </p:spPr>
        <p:txBody>
          <a:bodyPr wrap="none">
            <a:prstTxWarp prst="textNoShape">
              <a:avLst/>
            </a:prstTxWarp>
            <a:spAutoFit/>
          </a:bodyPr>
          <a:lstStyle/>
          <a:p>
            <a:r>
              <a:rPr lang="en-US" b="1">
                <a:latin typeface="Calibri" charset="0"/>
              </a:rPr>
              <a:t>Cache</a:t>
            </a:r>
          </a:p>
        </p:txBody>
      </p:sp>
      <p:sp>
        <p:nvSpPr>
          <p:cNvPr id="45073" name="Text Box 24"/>
          <p:cNvSpPr txBox="1">
            <a:spLocks noChangeArrowheads="1"/>
          </p:cNvSpPr>
          <p:nvPr/>
        </p:nvSpPr>
        <p:spPr bwMode="auto">
          <a:xfrm>
            <a:off x="7239000" y="1320800"/>
            <a:ext cx="1552926" cy="369332"/>
          </a:xfrm>
          <a:prstGeom prst="rect">
            <a:avLst/>
          </a:prstGeom>
          <a:noFill/>
          <a:ln w="12700">
            <a:noFill/>
            <a:miter lim="800000"/>
            <a:headEnd/>
            <a:tailEnd/>
          </a:ln>
        </p:spPr>
        <p:txBody>
          <a:bodyPr wrap="none">
            <a:prstTxWarp prst="textNoShape">
              <a:avLst/>
            </a:prstTxWarp>
            <a:spAutoFit/>
          </a:bodyPr>
          <a:lstStyle/>
          <a:p>
            <a:r>
              <a:rPr lang="en-US" b="1">
                <a:latin typeface="Calibri" charset="0"/>
              </a:rPr>
              <a:t>Main Memory</a:t>
            </a:r>
          </a:p>
        </p:txBody>
      </p:sp>
      <p:sp>
        <p:nvSpPr>
          <p:cNvPr id="1679385" name="Text Box 25"/>
          <p:cNvSpPr txBox="1">
            <a:spLocks noChangeArrowheads="1"/>
          </p:cNvSpPr>
          <p:nvPr/>
        </p:nvSpPr>
        <p:spPr bwMode="auto">
          <a:xfrm>
            <a:off x="7696200" y="3835401"/>
            <a:ext cx="2743200" cy="2530475"/>
          </a:xfrm>
          <a:prstGeom prst="rect">
            <a:avLst/>
          </a:prstGeom>
          <a:noFill/>
          <a:ln w="12700">
            <a:noFill/>
            <a:miter lim="800000"/>
            <a:headEnd/>
            <a:tailEnd/>
          </a:ln>
        </p:spPr>
        <p:txBody>
          <a:bodyPr>
            <a:prstTxWarp prst="textNoShape">
              <a:avLst/>
            </a:prstTxWarp>
            <a:spAutoFit/>
          </a:bodyPr>
          <a:lstStyle/>
          <a:p>
            <a:r>
              <a:rPr lang="en-US" sz="2000">
                <a:latin typeface="Calibri" charset="0"/>
              </a:rPr>
              <a:t>Q: How do we find it?</a:t>
            </a:r>
          </a:p>
          <a:p>
            <a:endParaRPr lang="en-US" sz="2000">
              <a:latin typeface="Calibri" charset="0"/>
            </a:endParaRPr>
          </a:p>
          <a:p>
            <a:r>
              <a:rPr lang="en-US" sz="2000">
                <a:latin typeface="Calibri" charset="0"/>
              </a:rPr>
              <a:t>Use next 1 low order memory address bit to determine which cache set (i.e., modulo the number of sets in the cache)</a:t>
            </a:r>
          </a:p>
        </p:txBody>
      </p:sp>
      <p:sp>
        <p:nvSpPr>
          <p:cNvPr id="45075" name="Line 26"/>
          <p:cNvSpPr>
            <a:spLocks noChangeShapeType="1"/>
          </p:cNvSpPr>
          <p:nvPr/>
        </p:nvSpPr>
        <p:spPr bwMode="auto">
          <a:xfrm>
            <a:off x="5791200" y="2768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6" name="Line 27"/>
          <p:cNvSpPr>
            <a:spLocks noChangeShapeType="1"/>
          </p:cNvSpPr>
          <p:nvPr/>
        </p:nvSpPr>
        <p:spPr bwMode="auto">
          <a:xfrm>
            <a:off x="5791200" y="3073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7" name="Line 28"/>
          <p:cNvSpPr>
            <a:spLocks noChangeShapeType="1"/>
          </p:cNvSpPr>
          <p:nvPr/>
        </p:nvSpPr>
        <p:spPr bwMode="auto">
          <a:xfrm>
            <a:off x="5791200" y="3378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8" name="Line 29"/>
          <p:cNvSpPr>
            <a:spLocks noChangeShapeType="1"/>
          </p:cNvSpPr>
          <p:nvPr/>
        </p:nvSpPr>
        <p:spPr bwMode="auto">
          <a:xfrm>
            <a:off x="5791200" y="3683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79" name="Line 30"/>
          <p:cNvSpPr>
            <a:spLocks noChangeShapeType="1"/>
          </p:cNvSpPr>
          <p:nvPr/>
        </p:nvSpPr>
        <p:spPr bwMode="auto">
          <a:xfrm>
            <a:off x="5791200" y="39878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0" name="Line 31"/>
          <p:cNvSpPr>
            <a:spLocks noChangeShapeType="1"/>
          </p:cNvSpPr>
          <p:nvPr/>
        </p:nvSpPr>
        <p:spPr bwMode="auto">
          <a:xfrm>
            <a:off x="5791200" y="42926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1" name="Line 32"/>
          <p:cNvSpPr>
            <a:spLocks noChangeShapeType="1"/>
          </p:cNvSpPr>
          <p:nvPr/>
        </p:nvSpPr>
        <p:spPr bwMode="auto">
          <a:xfrm>
            <a:off x="5791200" y="52070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2" name="Line 33"/>
          <p:cNvSpPr>
            <a:spLocks noChangeShapeType="1"/>
          </p:cNvSpPr>
          <p:nvPr/>
        </p:nvSpPr>
        <p:spPr bwMode="auto">
          <a:xfrm>
            <a:off x="5791200" y="45974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083" name="Line 34"/>
          <p:cNvSpPr>
            <a:spLocks noChangeShapeType="1"/>
          </p:cNvSpPr>
          <p:nvPr/>
        </p:nvSpPr>
        <p:spPr bwMode="auto">
          <a:xfrm>
            <a:off x="5791200" y="49022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 name="Group 35"/>
          <p:cNvGrpSpPr>
            <a:grpSpLocks/>
          </p:cNvGrpSpPr>
          <p:nvPr/>
        </p:nvGrpSpPr>
        <p:grpSpPr bwMode="auto">
          <a:xfrm>
            <a:off x="3124200" y="2768600"/>
            <a:ext cx="609600" cy="1219200"/>
            <a:chOff x="1344" y="1056"/>
            <a:chExt cx="624" cy="768"/>
          </a:xfrm>
        </p:grpSpPr>
        <p:sp>
          <p:nvSpPr>
            <p:cNvPr id="45143" name="Rectangle 36"/>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4" name="Line 37"/>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5" name="Line 38"/>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6" name="Line 39"/>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85" name="Text Box 40"/>
          <p:cNvSpPr txBox="1">
            <a:spLocks noChangeArrowheads="1"/>
          </p:cNvSpPr>
          <p:nvPr/>
        </p:nvSpPr>
        <p:spPr bwMode="auto">
          <a:xfrm>
            <a:off x="3124201" y="2311400"/>
            <a:ext cx="498475" cy="369888"/>
          </a:xfrm>
          <a:prstGeom prst="rect">
            <a:avLst/>
          </a:prstGeom>
          <a:noFill/>
          <a:ln w="12700">
            <a:noFill/>
            <a:miter lim="800000"/>
            <a:headEnd/>
            <a:tailEnd/>
          </a:ln>
        </p:spPr>
        <p:txBody>
          <a:bodyPr wrap="none">
            <a:prstTxWarp prst="textNoShape">
              <a:avLst/>
            </a:prstTxWarp>
            <a:spAutoFit/>
          </a:bodyPr>
          <a:lstStyle/>
          <a:p>
            <a:r>
              <a:rPr lang="en-US">
                <a:solidFill>
                  <a:srgbClr val="FF0000"/>
                </a:solidFill>
                <a:latin typeface="Calibri" charset="0"/>
              </a:rPr>
              <a:t>Tag</a:t>
            </a:r>
          </a:p>
        </p:txBody>
      </p:sp>
      <p:sp>
        <p:nvSpPr>
          <p:cNvPr id="45086" name="Text Box 41"/>
          <p:cNvSpPr txBox="1">
            <a:spLocks noChangeArrowheads="1"/>
          </p:cNvSpPr>
          <p:nvPr/>
        </p:nvSpPr>
        <p:spPr bwMode="auto">
          <a:xfrm>
            <a:off x="3886201" y="2311400"/>
            <a:ext cx="620683"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Data</a:t>
            </a:r>
          </a:p>
        </p:txBody>
      </p:sp>
      <p:sp>
        <p:nvSpPr>
          <p:cNvPr id="45087" name="Rectangle 42" descr="5%"/>
          <p:cNvSpPr>
            <a:spLocks noChangeArrowheads="1"/>
          </p:cNvSpPr>
          <p:nvPr/>
        </p:nvSpPr>
        <p:spPr bwMode="auto">
          <a:xfrm>
            <a:off x="5791200" y="1549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8" name="Rectangle 43" descr="10%"/>
          <p:cNvSpPr>
            <a:spLocks noChangeArrowheads="1"/>
          </p:cNvSpPr>
          <p:nvPr/>
        </p:nvSpPr>
        <p:spPr bwMode="auto">
          <a:xfrm>
            <a:off x="3733800" y="27686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89" name="Rectangle 44" descr="5%"/>
          <p:cNvSpPr>
            <a:spLocks noChangeArrowheads="1"/>
          </p:cNvSpPr>
          <p:nvPr/>
        </p:nvSpPr>
        <p:spPr bwMode="auto">
          <a:xfrm>
            <a:off x="5791200" y="2768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0" name="Rectangle 45" descr="5%"/>
          <p:cNvSpPr>
            <a:spLocks noChangeArrowheads="1"/>
          </p:cNvSpPr>
          <p:nvPr/>
        </p:nvSpPr>
        <p:spPr bwMode="auto">
          <a:xfrm>
            <a:off x="5791200" y="39878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1" name="Rectangle 46" descr="5%"/>
          <p:cNvSpPr>
            <a:spLocks noChangeArrowheads="1"/>
          </p:cNvSpPr>
          <p:nvPr/>
        </p:nvSpPr>
        <p:spPr bwMode="auto">
          <a:xfrm>
            <a:off x="5791200" y="5207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092" name="Rectangle 47" descr="5%"/>
          <p:cNvSpPr>
            <a:spLocks noChangeArrowheads="1"/>
          </p:cNvSpPr>
          <p:nvPr/>
        </p:nvSpPr>
        <p:spPr bwMode="auto">
          <a:xfrm>
            <a:off x="5791200" y="6121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3" name="Rectangle 48" descr="5%"/>
          <p:cNvSpPr>
            <a:spLocks noChangeArrowheads="1"/>
          </p:cNvSpPr>
          <p:nvPr/>
        </p:nvSpPr>
        <p:spPr bwMode="auto">
          <a:xfrm>
            <a:off x="5791200" y="4902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4" name="Rectangle 49" descr="5%"/>
          <p:cNvSpPr>
            <a:spLocks noChangeArrowheads="1"/>
          </p:cNvSpPr>
          <p:nvPr/>
        </p:nvSpPr>
        <p:spPr bwMode="auto">
          <a:xfrm>
            <a:off x="57912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5" name="Rectangle 50" descr="5%"/>
          <p:cNvSpPr>
            <a:spLocks noChangeArrowheads="1"/>
          </p:cNvSpPr>
          <p:nvPr/>
        </p:nvSpPr>
        <p:spPr bwMode="auto">
          <a:xfrm>
            <a:off x="5791200" y="2463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096" name="Rectangle 51" descr="5%"/>
          <p:cNvSpPr>
            <a:spLocks noChangeArrowheads="1"/>
          </p:cNvSpPr>
          <p:nvPr/>
        </p:nvSpPr>
        <p:spPr bwMode="auto">
          <a:xfrm>
            <a:off x="37338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1679422" name="Text Box 62"/>
          <p:cNvSpPr txBox="1">
            <a:spLocks noChangeArrowheads="1"/>
          </p:cNvSpPr>
          <p:nvPr/>
        </p:nvSpPr>
        <p:spPr bwMode="auto">
          <a:xfrm>
            <a:off x="2057400" y="4259263"/>
            <a:ext cx="2819400" cy="2246312"/>
          </a:xfrm>
          <a:prstGeom prst="rect">
            <a:avLst/>
          </a:prstGeom>
          <a:noFill/>
          <a:ln w="12700">
            <a:noFill/>
            <a:miter lim="800000"/>
            <a:headEnd/>
            <a:tailEnd/>
          </a:ln>
        </p:spPr>
        <p:txBody>
          <a:bodyPr>
            <a:prstTxWarp prst="textNoShape">
              <a:avLst/>
            </a:prstTxWarp>
            <a:spAutoFit/>
          </a:bodyPr>
          <a:lstStyle/>
          <a:p>
            <a:r>
              <a:rPr lang="en-US" sz="2000">
                <a:latin typeface="Calibri" charset="0"/>
              </a:rPr>
              <a:t>Q: Is it there?</a:t>
            </a:r>
          </a:p>
          <a:p>
            <a:endParaRPr lang="en-US" sz="2000">
              <a:latin typeface="Calibri" charset="0"/>
            </a:endParaRPr>
          </a:p>
          <a:p>
            <a:r>
              <a:rPr lang="en-US" sz="2000">
                <a:latin typeface="Calibri" charset="0"/>
              </a:rPr>
              <a:t>Compare </a:t>
            </a:r>
            <a:r>
              <a:rPr lang="en-US" sz="2000" i="1">
                <a:latin typeface="Calibri" charset="0"/>
              </a:rPr>
              <a:t>all</a:t>
            </a:r>
            <a:r>
              <a:rPr lang="en-US" sz="2000">
                <a:latin typeface="Calibri" charset="0"/>
              </a:rPr>
              <a:t> the cache </a:t>
            </a:r>
            <a:r>
              <a:rPr lang="en-US" sz="2000">
                <a:solidFill>
                  <a:srgbClr val="FF0000"/>
                </a:solidFill>
                <a:latin typeface="Calibri" charset="0"/>
              </a:rPr>
              <a:t>tags </a:t>
            </a:r>
            <a:r>
              <a:rPr lang="en-US" sz="2000">
                <a:latin typeface="Calibri" charset="0"/>
              </a:rPr>
              <a:t>in the set to the </a:t>
            </a:r>
            <a:r>
              <a:rPr lang="en-US" sz="2000">
                <a:solidFill>
                  <a:srgbClr val="FF0000"/>
                </a:solidFill>
                <a:latin typeface="Calibri" charset="0"/>
              </a:rPr>
              <a:t>high order 3 memory address bits</a:t>
            </a:r>
            <a:r>
              <a:rPr lang="en-US" sz="2000">
                <a:latin typeface="Calibri" charset="0"/>
              </a:rPr>
              <a:t> to tell if the memory block is in the cache</a:t>
            </a:r>
          </a:p>
        </p:txBody>
      </p:sp>
      <p:grpSp>
        <p:nvGrpSpPr>
          <p:cNvPr id="4" name="Group 63"/>
          <p:cNvGrpSpPr>
            <a:grpSpLocks/>
          </p:cNvGrpSpPr>
          <p:nvPr/>
        </p:nvGrpSpPr>
        <p:grpSpPr bwMode="auto">
          <a:xfrm>
            <a:off x="2743200" y="2768600"/>
            <a:ext cx="381000" cy="1219200"/>
            <a:chOff x="1344" y="1056"/>
            <a:chExt cx="624" cy="768"/>
          </a:xfrm>
        </p:grpSpPr>
        <p:sp>
          <p:nvSpPr>
            <p:cNvPr id="45139" name="Rectangle 6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5140" name="Line 6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1" name="Line 6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5142" name="Line 6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5099" name="Text Box 68"/>
          <p:cNvSpPr txBox="1">
            <a:spLocks noChangeArrowheads="1"/>
          </p:cNvSpPr>
          <p:nvPr/>
        </p:nvSpPr>
        <p:spPr bwMode="auto">
          <a:xfrm>
            <a:off x="2743200" y="2311400"/>
            <a:ext cx="316112"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V</a:t>
            </a:r>
          </a:p>
        </p:txBody>
      </p:sp>
      <p:grpSp>
        <p:nvGrpSpPr>
          <p:cNvPr id="5" name="Group 112"/>
          <p:cNvGrpSpPr>
            <a:grpSpLocks/>
          </p:cNvGrpSpPr>
          <p:nvPr/>
        </p:nvGrpSpPr>
        <p:grpSpPr bwMode="auto">
          <a:xfrm>
            <a:off x="4724400" y="1701800"/>
            <a:ext cx="1066800" cy="1905000"/>
            <a:chOff x="2016" y="624"/>
            <a:chExt cx="672" cy="1200"/>
          </a:xfrm>
        </p:grpSpPr>
        <p:sp>
          <p:nvSpPr>
            <p:cNvPr id="45137" name="Line 70"/>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8" name="Line 72"/>
            <p:cNvSpPr>
              <a:spLocks noChangeShapeType="1"/>
            </p:cNvSpPr>
            <p:nvPr/>
          </p:nvSpPr>
          <p:spPr bwMode="auto">
            <a:xfrm flipH="1">
              <a:off x="2016" y="624"/>
              <a:ext cx="672" cy="120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6" name="Group 113"/>
          <p:cNvGrpSpPr>
            <a:grpSpLocks/>
          </p:cNvGrpSpPr>
          <p:nvPr/>
        </p:nvGrpSpPr>
        <p:grpSpPr bwMode="auto">
          <a:xfrm>
            <a:off x="4724400" y="3225800"/>
            <a:ext cx="1066800" cy="3048000"/>
            <a:chOff x="2016" y="1584"/>
            <a:chExt cx="672" cy="1920"/>
          </a:xfrm>
        </p:grpSpPr>
        <p:sp>
          <p:nvSpPr>
            <p:cNvPr id="45135" name="Line 86"/>
            <p:cNvSpPr>
              <a:spLocks noChangeShapeType="1"/>
            </p:cNvSpPr>
            <p:nvPr/>
          </p:nvSpPr>
          <p:spPr bwMode="auto">
            <a:xfrm>
              <a:off x="2016" y="1968"/>
              <a:ext cx="672" cy="1536"/>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sp>
          <p:nvSpPr>
            <p:cNvPr id="45136" name="Line 87"/>
            <p:cNvSpPr>
              <a:spLocks noChangeShapeType="1"/>
            </p:cNvSpPr>
            <p:nvPr/>
          </p:nvSpPr>
          <p:spPr bwMode="auto">
            <a:xfrm>
              <a:off x="2016" y="1584"/>
              <a:ext cx="672" cy="192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sp>
        <p:nvSpPr>
          <p:cNvPr id="45102" name="Text Box 90"/>
          <p:cNvSpPr txBox="1">
            <a:spLocks noChangeArrowheads="1"/>
          </p:cNvSpPr>
          <p:nvPr/>
        </p:nvSpPr>
        <p:spPr bwMode="auto">
          <a:xfrm>
            <a:off x="6737350" y="1487489"/>
            <a:ext cx="990600" cy="4967287"/>
          </a:xfrm>
          <a:prstGeom prst="rect">
            <a:avLst/>
          </a:prstGeom>
          <a:noFill/>
          <a:ln w="12700">
            <a:noFill/>
            <a:miter lim="800000"/>
            <a:headEnd/>
            <a:tailEnd/>
          </a:ln>
        </p:spPr>
        <p:txBody>
          <a:bodyPr>
            <a:prstTxWarp prst="textNoShape">
              <a:avLst/>
            </a:prstTxWarp>
            <a:spAutoFit/>
          </a:bodyPr>
          <a:lstStyle/>
          <a:p>
            <a:pPr>
              <a:lnSpc>
                <a:spcPct val="110000"/>
              </a:lnSpc>
            </a:pPr>
            <a:r>
              <a:rPr lang="en-US">
                <a:solidFill>
                  <a:srgbClr val="FF0000"/>
                </a:solidFill>
                <a:latin typeface="Calibri" charset="0"/>
              </a:rPr>
              <a:t>000</a:t>
            </a:r>
            <a:r>
              <a:rPr lang="en-US">
                <a:latin typeface="Calibri" charset="0"/>
              </a:rPr>
              <a:t>0xx</a:t>
            </a:r>
          </a:p>
          <a:p>
            <a:pPr>
              <a:lnSpc>
                <a:spcPct val="110000"/>
              </a:lnSpc>
            </a:pPr>
            <a:r>
              <a:rPr lang="en-US">
                <a:solidFill>
                  <a:srgbClr val="FF0000"/>
                </a:solidFill>
                <a:latin typeface="Calibri" charset="0"/>
              </a:rPr>
              <a:t>000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001</a:t>
            </a:r>
            <a:r>
              <a:rPr lang="en-US">
                <a:latin typeface="Calibri" charset="0"/>
              </a:rPr>
              <a:t>0xx</a:t>
            </a:r>
          </a:p>
          <a:p>
            <a:pPr>
              <a:lnSpc>
                <a:spcPct val="110000"/>
              </a:lnSpc>
            </a:pPr>
            <a:r>
              <a:rPr lang="en-US">
                <a:solidFill>
                  <a:srgbClr val="FF0000"/>
                </a:solidFill>
                <a:latin typeface="Calibri" charset="0"/>
              </a:rPr>
              <a:t>001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010</a:t>
            </a:r>
            <a:r>
              <a:rPr lang="en-US">
                <a:latin typeface="Calibri" charset="0"/>
              </a:rPr>
              <a:t>0xx</a:t>
            </a:r>
          </a:p>
          <a:p>
            <a:pPr>
              <a:lnSpc>
                <a:spcPct val="110000"/>
              </a:lnSpc>
            </a:pPr>
            <a:r>
              <a:rPr lang="en-US">
                <a:solidFill>
                  <a:srgbClr val="FF0000"/>
                </a:solidFill>
                <a:latin typeface="Calibri" charset="0"/>
              </a:rPr>
              <a:t>010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011</a:t>
            </a:r>
            <a:r>
              <a:rPr lang="en-US">
                <a:latin typeface="Calibri" charset="0"/>
              </a:rPr>
              <a:t>0xx</a:t>
            </a:r>
          </a:p>
          <a:p>
            <a:pPr>
              <a:lnSpc>
                <a:spcPct val="110000"/>
              </a:lnSpc>
            </a:pPr>
            <a:r>
              <a:rPr lang="en-US">
                <a:solidFill>
                  <a:srgbClr val="FF0000"/>
                </a:solidFill>
                <a:latin typeface="Calibri" charset="0"/>
              </a:rPr>
              <a:t>011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100</a:t>
            </a:r>
            <a:r>
              <a:rPr lang="en-US">
                <a:latin typeface="Calibri" charset="0"/>
              </a:rPr>
              <a:t>0xx</a:t>
            </a:r>
          </a:p>
          <a:p>
            <a:pPr>
              <a:lnSpc>
                <a:spcPct val="110000"/>
              </a:lnSpc>
            </a:pPr>
            <a:r>
              <a:rPr lang="en-US">
                <a:solidFill>
                  <a:srgbClr val="FF0000"/>
                </a:solidFill>
                <a:latin typeface="Calibri" charset="0"/>
              </a:rPr>
              <a:t>100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101</a:t>
            </a:r>
            <a:r>
              <a:rPr lang="en-US">
                <a:latin typeface="Calibri" charset="0"/>
              </a:rPr>
              <a:t>0xx</a:t>
            </a:r>
          </a:p>
          <a:p>
            <a:pPr>
              <a:lnSpc>
                <a:spcPct val="110000"/>
              </a:lnSpc>
            </a:pPr>
            <a:r>
              <a:rPr lang="en-US">
                <a:solidFill>
                  <a:srgbClr val="FF0000"/>
                </a:solidFill>
                <a:latin typeface="Calibri" charset="0"/>
              </a:rPr>
              <a:t>101</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110</a:t>
            </a:r>
            <a:r>
              <a:rPr lang="en-US">
                <a:latin typeface="Calibri" charset="0"/>
              </a:rPr>
              <a:t>0xx</a:t>
            </a:r>
          </a:p>
          <a:p>
            <a:pPr>
              <a:lnSpc>
                <a:spcPct val="110000"/>
              </a:lnSpc>
            </a:pPr>
            <a:r>
              <a:rPr lang="en-US">
                <a:solidFill>
                  <a:srgbClr val="FF0000"/>
                </a:solidFill>
                <a:latin typeface="Calibri" charset="0"/>
              </a:rPr>
              <a:t>110</a:t>
            </a:r>
            <a:r>
              <a:rPr lang="en-US">
                <a:solidFill>
                  <a:srgbClr val="009900"/>
                </a:solidFill>
                <a:latin typeface="Calibri" charset="0"/>
              </a:rPr>
              <a:t>1</a:t>
            </a:r>
            <a:r>
              <a:rPr lang="en-US">
                <a:latin typeface="Calibri" charset="0"/>
              </a:rPr>
              <a:t>xx</a:t>
            </a:r>
          </a:p>
          <a:p>
            <a:pPr>
              <a:lnSpc>
                <a:spcPct val="110000"/>
              </a:lnSpc>
            </a:pPr>
            <a:r>
              <a:rPr lang="en-US">
                <a:solidFill>
                  <a:srgbClr val="FF0000"/>
                </a:solidFill>
                <a:latin typeface="Calibri" charset="0"/>
              </a:rPr>
              <a:t>111</a:t>
            </a:r>
            <a:r>
              <a:rPr lang="en-US">
                <a:latin typeface="Calibri" charset="0"/>
              </a:rPr>
              <a:t>0xx</a:t>
            </a:r>
          </a:p>
          <a:p>
            <a:pPr>
              <a:lnSpc>
                <a:spcPct val="110000"/>
              </a:lnSpc>
            </a:pPr>
            <a:r>
              <a:rPr lang="en-US">
                <a:solidFill>
                  <a:srgbClr val="FF0000"/>
                </a:solidFill>
                <a:latin typeface="Calibri" charset="0"/>
              </a:rPr>
              <a:t>111</a:t>
            </a:r>
            <a:r>
              <a:rPr lang="en-US">
                <a:solidFill>
                  <a:srgbClr val="009900"/>
                </a:solidFill>
                <a:latin typeface="Calibri" charset="0"/>
              </a:rPr>
              <a:t>1</a:t>
            </a:r>
            <a:r>
              <a:rPr lang="en-US">
                <a:latin typeface="Calibri" charset="0"/>
              </a:rPr>
              <a:t>xx</a:t>
            </a:r>
          </a:p>
        </p:txBody>
      </p:sp>
      <p:sp>
        <p:nvSpPr>
          <p:cNvPr id="45103" name="Rectangle 92" descr="10%"/>
          <p:cNvSpPr>
            <a:spLocks noChangeArrowheads="1"/>
          </p:cNvSpPr>
          <p:nvPr/>
        </p:nvSpPr>
        <p:spPr bwMode="auto">
          <a:xfrm>
            <a:off x="3733800" y="3378200"/>
            <a:ext cx="990600" cy="304800"/>
          </a:xfrm>
          <a:prstGeom prst="rect">
            <a:avLst/>
          </a:prstGeom>
          <a:pattFill prst="pct10">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4" name="Rectangle 93" descr="5%"/>
          <p:cNvSpPr>
            <a:spLocks noChangeArrowheads="1"/>
          </p:cNvSpPr>
          <p:nvPr/>
        </p:nvSpPr>
        <p:spPr bwMode="auto">
          <a:xfrm>
            <a:off x="3733800" y="36830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5" name="Line 94"/>
          <p:cNvSpPr>
            <a:spLocks noChangeShapeType="1"/>
          </p:cNvSpPr>
          <p:nvPr/>
        </p:nvSpPr>
        <p:spPr bwMode="auto">
          <a:xfrm>
            <a:off x="2209800" y="3378200"/>
            <a:ext cx="2590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5106" name="Text Box 95"/>
          <p:cNvSpPr txBox="1">
            <a:spLocks noChangeArrowheads="1"/>
          </p:cNvSpPr>
          <p:nvPr/>
        </p:nvSpPr>
        <p:spPr bwMode="auto">
          <a:xfrm>
            <a:off x="2286000" y="2311400"/>
            <a:ext cx="481670"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Set</a:t>
            </a:r>
          </a:p>
        </p:txBody>
      </p:sp>
      <p:sp>
        <p:nvSpPr>
          <p:cNvPr id="45107" name="Rectangle 96" descr="5%"/>
          <p:cNvSpPr>
            <a:spLocks noChangeArrowheads="1"/>
          </p:cNvSpPr>
          <p:nvPr/>
        </p:nvSpPr>
        <p:spPr bwMode="auto">
          <a:xfrm>
            <a:off x="5791200" y="18542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08" name="Rectangle 97" descr="5%"/>
          <p:cNvSpPr>
            <a:spLocks noChangeArrowheads="1"/>
          </p:cNvSpPr>
          <p:nvPr/>
        </p:nvSpPr>
        <p:spPr bwMode="auto">
          <a:xfrm>
            <a:off x="5791200" y="21590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09" name="Rectangle 98" descr="5%"/>
          <p:cNvSpPr>
            <a:spLocks noChangeArrowheads="1"/>
          </p:cNvSpPr>
          <p:nvPr/>
        </p:nvSpPr>
        <p:spPr bwMode="auto">
          <a:xfrm>
            <a:off x="5791200" y="30734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0" name="Rectangle 99" descr="5%"/>
          <p:cNvSpPr>
            <a:spLocks noChangeArrowheads="1"/>
          </p:cNvSpPr>
          <p:nvPr/>
        </p:nvSpPr>
        <p:spPr bwMode="auto">
          <a:xfrm>
            <a:off x="5791200" y="33782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1" name="Rectangle 100" descr="5%"/>
          <p:cNvSpPr>
            <a:spLocks noChangeArrowheads="1"/>
          </p:cNvSpPr>
          <p:nvPr/>
        </p:nvSpPr>
        <p:spPr bwMode="auto">
          <a:xfrm>
            <a:off x="5791200" y="42926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2" name="Rectangle 101" descr="5%"/>
          <p:cNvSpPr>
            <a:spLocks noChangeArrowheads="1"/>
          </p:cNvSpPr>
          <p:nvPr/>
        </p:nvSpPr>
        <p:spPr bwMode="auto">
          <a:xfrm>
            <a:off x="5791200" y="45974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3" name="Rectangle 102" descr="5%"/>
          <p:cNvSpPr>
            <a:spLocks noChangeArrowheads="1"/>
          </p:cNvSpPr>
          <p:nvPr/>
        </p:nvSpPr>
        <p:spPr bwMode="auto">
          <a:xfrm>
            <a:off x="5791200" y="5511800"/>
            <a:ext cx="990600" cy="304800"/>
          </a:xfrm>
          <a:prstGeom prst="rect">
            <a:avLst/>
          </a:prstGeom>
          <a:pattFill prst="pct5">
            <a:fgClr>
              <a:srgbClr val="009900"/>
            </a:fgClr>
            <a:bgClr>
              <a:srgbClr val="FFFFFF"/>
            </a:bgClr>
          </a:pattFill>
          <a:ln w="12700">
            <a:solidFill>
              <a:srgbClr val="009900"/>
            </a:solidFill>
            <a:miter lim="800000"/>
            <a:headEnd/>
            <a:tailEnd/>
          </a:ln>
        </p:spPr>
        <p:txBody>
          <a:bodyPr wrap="none" anchor="ctr">
            <a:prstTxWarp prst="textNoShape">
              <a:avLst/>
            </a:prstTxWarp>
          </a:bodyPr>
          <a:lstStyle/>
          <a:p>
            <a:endParaRPr lang="en-US">
              <a:latin typeface="Calibri" charset="0"/>
            </a:endParaRPr>
          </a:p>
        </p:txBody>
      </p:sp>
      <p:sp>
        <p:nvSpPr>
          <p:cNvPr id="45114" name="Rectangle 103" descr="5%"/>
          <p:cNvSpPr>
            <a:spLocks noChangeArrowheads="1"/>
          </p:cNvSpPr>
          <p:nvPr/>
        </p:nvSpPr>
        <p:spPr bwMode="auto">
          <a:xfrm>
            <a:off x="5791200" y="5816600"/>
            <a:ext cx="990600" cy="304800"/>
          </a:xfrm>
          <a:prstGeom prst="rect">
            <a:avLst/>
          </a:prstGeom>
          <a:pattFill prst="pct5">
            <a:fgClr>
              <a:schemeClr val="accent1"/>
            </a:fgClr>
            <a:bgClr>
              <a:srgbClr val="FFFFFF"/>
            </a:bgClr>
          </a:pattFill>
          <a:ln w="12700">
            <a:solidFill>
              <a:schemeClr val="accent1"/>
            </a:solidFill>
            <a:miter lim="800000"/>
            <a:headEnd/>
            <a:tailEnd/>
          </a:ln>
        </p:spPr>
        <p:txBody>
          <a:bodyPr wrap="none" anchor="ctr">
            <a:prstTxWarp prst="textNoShape">
              <a:avLst/>
            </a:prstTxWarp>
          </a:bodyPr>
          <a:lstStyle/>
          <a:p>
            <a:endParaRPr lang="en-US">
              <a:latin typeface="Calibri" charset="0"/>
            </a:endParaRPr>
          </a:p>
        </p:txBody>
      </p:sp>
      <p:sp>
        <p:nvSpPr>
          <p:cNvPr id="45115" name="Text Box 106"/>
          <p:cNvSpPr txBox="1">
            <a:spLocks noChangeArrowheads="1"/>
          </p:cNvSpPr>
          <p:nvPr/>
        </p:nvSpPr>
        <p:spPr bwMode="auto">
          <a:xfrm>
            <a:off x="2432050" y="2997201"/>
            <a:ext cx="311150" cy="366713"/>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6" name="Text Box 107"/>
          <p:cNvSpPr txBox="1">
            <a:spLocks noChangeArrowheads="1"/>
          </p:cNvSpPr>
          <p:nvPr/>
        </p:nvSpPr>
        <p:spPr bwMode="auto">
          <a:xfrm>
            <a:off x="2422525" y="3378201"/>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17" name="Text Box 108"/>
          <p:cNvSpPr txBox="1">
            <a:spLocks noChangeArrowheads="1"/>
          </p:cNvSpPr>
          <p:nvPr/>
        </p:nvSpPr>
        <p:spPr bwMode="auto">
          <a:xfrm>
            <a:off x="2438400" y="3646488"/>
            <a:ext cx="311150" cy="366712"/>
          </a:xfrm>
          <a:prstGeom prst="rect">
            <a:avLst/>
          </a:prstGeom>
          <a:noFill/>
          <a:ln w="12700">
            <a:noFill/>
            <a:miter lim="800000"/>
            <a:headEnd/>
            <a:tailEnd/>
          </a:ln>
        </p:spPr>
        <p:txBody>
          <a:bodyPr wrap="none">
            <a:prstTxWarp prst="textNoShape">
              <a:avLst/>
            </a:prstTxWarp>
            <a:spAutoFit/>
          </a:bodyPr>
          <a:lstStyle/>
          <a:p>
            <a:r>
              <a:rPr lang="en-US">
                <a:solidFill>
                  <a:srgbClr val="009900"/>
                </a:solidFill>
                <a:latin typeface="Calibri" charset="0"/>
              </a:rPr>
              <a:t>1</a:t>
            </a:r>
          </a:p>
        </p:txBody>
      </p:sp>
      <p:sp>
        <p:nvSpPr>
          <p:cNvPr id="45118" name="Text Box 109"/>
          <p:cNvSpPr txBox="1">
            <a:spLocks noChangeArrowheads="1"/>
          </p:cNvSpPr>
          <p:nvPr/>
        </p:nvSpPr>
        <p:spPr bwMode="auto">
          <a:xfrm>
            <a:off x="1752601" y="2311400"/>
            <a:ext cx="592663"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Way</a:t>
            </a:r>
          </a:p>
        </p:txBody>
      </p:sp>
      <p:sp>
        <p:nvSpPr>
          <p:cNvPr id="45119" name="Text Box 110"/>
          <p:cNvSpPr txBox="1">
            <a:spLocks noChangeArrowheads="1"/>
          </p:cNvSpPr>
          <p:nvPr/>
        </p:nvSpPr>
        <p:spPr bwMode="auto">
          <a:xfrm>
            <a:off x="1981200" y="2844801"/>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0</a:t>
            </a:r>
          </a:p>
        </p:txBody>
      </p:sp>
      <p:sp>
        <p:nvSpPr>
          <p:cNvPr id="45120" name="Text Box 111"/>
          <p:cNvSpPr txBox="1">
            <a:spLocks noChangeArrowheads="1"/>
          </p:cNvSpPr>
          <p:nvPr/>
        </p:nvSpPr>
        <p:spPr bwMode="auto">
          <a:xfrm>
            <a:off x="1981200" y="3530601"/>
            <a:ext cx="311150" cy="366713"/>
          </a:xfrm>
          <a:prstGeom prst="rect">
            <a:avLst/>
          </a:prstGeom>
          <a:noFill/>
          <a:ln w="12700">
            <a:noFill/>
            <a:miter lim="800000"/>
            <a:headEnd/>
            <a:tailEnd/>
          </a:ln>
        </p:spPr>
        <p:txBody>
          <a:bodyPr wrap="none">
            <a:prstTxWarp prst="textNoShape">
              <a:avLst/>
            </a:prstTxWarp>
            <a:spAutoFit/>
          </a:bodyPr>
          <a:lstStyle/>
          <a:p>
            <a:r>
              <a:rPr lang="en-US">
                <a:latin typeface="Calibri" charset="0"/>
              </a:rPr>
              <a:t>1</a:t>
            </a:r>
          </a:p>
        </p:txBody>
      </p:sp>
      <p:sp>
        <p:nvSpPr>
          <p:cNvPr id="82" name="Rectangle 95"/>
          <p:cNvSpPr>
            <a:spLocks noChangeArrowheads="1"/>
          </p:cNvSpPr>
          <p:nvPr/>
        </p:nvSpPr>
        <p:spPr bwMode="auto">
          <a:xfrm>
            <a:off x="3276600" y="34544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3" name="Rectangle 95"/>
          <p:cNvSpPr>
            <a:spLocks noChangeArrowheads="1"/>
          </p:cNvSpPr>
          <p:nvPr/>
        </p:nvSpPr>
        <p:spPr bwMode="auto">
          <a:xfrm>
            <a:off x="6781800" y="5207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4" name="Rectangle 95"/>
          <p:cNvSpPr>
            <a:spLocks noChangeArrowheads="1"/>
          </p:cNvSpPr>
          <p:nvPr/>
        </p:nvSpPr>
        <p:spPr bwMode="auto">
          <a:xfrm>
            <a:off x="3276600" y="2844800"/>
            <a:ext cx="381000" cy="2286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45124" name="Rectangle 84"/>
          <p:cNvSpPr>
            <a:spLocks noChangeArrowheads="1"/>
          </p:cNvSpPr>
          <p:nvPr/>
        </p:nvSpPr>
        <p:spPr bwMode="auto">
          <a:xfrm>
            <a:off x="7848600" y="1701800"/>
            <a:ext cx="2438400" cy="1200150"/>
          </a:xfrm>
          <a:prstGeom prst="rect">
            <a:avLst/>
          </a:prstGeom>
          <a:noFill/>
          <a:ln w="9525">
            <a:noFill/>
            <a:miter lim="800000"/>
            <a:headEnd/>
            <a:tailEnd/>
          </a:ln>
        </p:spPr>
        <p:txBody>
          <a:bodyPr>
            <a:prstTxWarp prst="textNoShape">
              <a:avLst/>
            </a:prstTxWarp>
            <a:spAutoFit/>
          </a:bodyPr>
          <a:lstStyle/>
          <a:p>
            <a:r>
              <a:rPr lang="en-US">
                <a:latin typeface="Calibri" charset="0"/>
              </a:rPr>
              <a:t>One word blocks</a:t>
            </a:r>
          </a:p>
          <a:p>
            <a:r>
              <a:rPr lang="en-US">
                <a:latin typeface="Calibri" charset="0"/>
              </a:rPr>
              <a:t>Two low order bits define the byte in the word (32b words)</a:t>
            </a:r>
          </a:p>
        </p:txBody>
      </p:sp>
      <p:sp>
        <p:nvSpPr>
          <p:cNvPr id="86" name="Rectangle 95"/>
          <p:cNvSpPr>
            <a:spLocks noChangeArrowheads="1"/>
          </p:cNvSpPr>
          <p:nvPr/>
        </p:nvSpPr>
        <p:spPr bwMode="auto">
          <a:xfrm>
            <a:off x="6781800" y="5816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7" name="Rectangle 95"/>
          <p:cNvSpPr>
            <a:spLocks noChangeArrowheads="1"/>
          </p:cNvSpPr>
          <p:nvPr/>
        </p:nvSpPr>
        <p:spPr bwMode="auto">
          <a:xfrm>
            <a:off x="6781800" y="33782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8" name="Rectangle 95"/>
          <p:cNvSpPr>
            <a:spLocks noChangeArrowheads="1"/>
          </p:cNvSpPr>
          <p:nvPr/>
        </p:nvSpPr>
        <p:spPr bwMode="auto">
          <a:xfrm>
            <a:off x="6781800" y="39878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89" name="Rectangle 95"/>
          <p:cNvSpPr>
            <a:spLocks noChangeArrowheads="1"/>
          </p:cNvSpPr>
          <p:nvPr/>
        </p:nvSpPr>
        <p:spPr bwMode="auto">
          <a:xfrm>
            <a:off x="6781800" y="4597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0" name="Rectangle 95"/>
          <p:cNvSpPr>
            <a:spLocks noChangeArrowheads="1"/>
          </p:cNvSpPr>
          <p:nvPr/>
        </p:nvSpPr>
        <p:spPr bwMode="auto">
          <a:xfrm>
            <a:off x="6781800" y="27686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1" name="Rectangle 95"/>
          <p:cNvSpPr>
            <a:spLocks noChangeArrowheads="1"/>
          </p:cNvSpPr>
          <p:nvPr/>
        </p:nvSpPr>
        <p:spPr bwMode="auto">
          <a:xfrm>
            <a:off x="6781800" y="21590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2" name="Rectangle 95"/>
          <p:cNvSpPr>
            <a:spLocks noChangeArrowheads="1"/>
          </p:cNvSpPr>
          <p:nvPr/>
        </p:nvSpPr>
        <p:spPr bwMode="auto">
          <a:xfrm>
            <a:off x="6781800" y="1549400"/>
            <a:ext cx="381000" cy="304800"/>
          </a:xfrm>
          <a:prstGeom prst="rect">
            <a:avLst/>
          </a:prstGeom>
          <a:noFill/>
          <a:ln w="28575">
            <a:solidFill>
              <a:srgbClr val="FF0000"/>
            </a:solidFill>
            <a:miter lim="800000"/>
            <a:headEnd/>
            <a:tailEnd/>
          </a:ln>
        </p:spPr>
        <p:txBody>
          <a:bodyPr wrap="none" anchor="ctr">
            <a:prstTxWarp prst="textNoShape">
              <a:avLst/>
            </a:prstTxWarp>
          </a:bodyPr>
          <a:lstStyle/>
          <a:p>
            <a:endParaRPr lang="en-US">
              <a:latin typeface="Calibri" charset="0"/>
            </a:endParaRPr>
          </a:p>
        </p:txBody>
      </p:sp>
      <p:sp>
        <p:nvSpPr>
          <p:cNvPr id="93"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95" name="Slide Number Placeholder 5"/>
          <p:cNvSpPr>
            <a:spLocks noGrp="1"/>
          </p:cNvSpPr>
          <p:nvPr>
            <p:ph type="sldNum" sz="quarter" idx="4294967295"/>
          </p:nvPr>
        </p:nvSpPr>
        <p:spPr>
          <a:xfrm>
            <a:off x="950495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2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5" grpId="0" autoUpdateAnimBg="0"/>
      <p:bldP spid="1679422" grpId="0" autoUpdateAnimBg="0"/>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11138"/>
            <a:ext cx="8229600" cy="1143000"/>
          </a:xfrm>
        </p:spPr>
        <p:txBody>
          <a:bodyPr>
            <a:normAutofit fontScale="90000"/>
          </a:bodyPr>
          <a:lstStyle/>
          <a:p>
            <a:pPr>
              <a:lnSpc>
                <a:spcPct val="85000"/>
              </a:lnSpc>
            </a:pPr>
            <a:r>
              <a:rPr lang="en-US" dirty="0"/>
              <a:t>Ping Pong Cache Example: </a:t>
            </a:r>
            <a:r>
              <a:rPr lang="en-US" dirty="0" smtClean="0"/>
              <a:t>4 Word 2-Way SA $, Same Reference String</a:t>
            </a:r>
          </a:p>
        </p:txBody>
      </p:sp>
      <p:grpSp>
        <p:nvGrpSpPr>
          <p:cNvPr id="2" name="Group 3"/>
          <p:cNvGrpSpPr>
            <a:grpSpLocks/>
          </p:cNvGrpSpPr>
          <p:nvPr/>
        </p:nvGrpSpPr>
        <p:grpSpPr bwMode="auto">
          <a:xfrm>
            <a:off x="2819400" y="2833688"/>
            <a:ext cx="990600" cy="1219200"/>
            <a:chOff x="1344" y="1056"/>
            <a:chExt cx="624" cy="768"/>
          </a:xfrm>
        </p:grpSpPr>
        <p:sp>
          <p:nvSpPr>
            <p:cNvPr id="47156" name="Rectangle 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7" name="Line 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8" name="Line 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9" name="Line 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8"/>
          <p:cNvGrpSpPr>
            <a:grpSpLocks/>
          </p:cNvGrpSpPr>
          <p:nvPr/>
        </p:nvGrpSpPr>
        <p:grpSpPr bwMode="auto">
          <a:xfrm>
            <a:off x="4800600" y="2833688"/>
            <a:ext cx="990600" cy="1219200"/>
            <a:chOff x="1344" y="1056"/>
            <a:chExt cx="624" cy="768"/>
          </a:xfrm>
        </p:grpSpPr>
        <p:sp>
          <p:nvSpPr>
            <p:cNvPr id="47152" name="Rectangle 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53" name="Line 1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4" name="Line 1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5" name="Line 1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6858000" y="2833688"/>
            <a:ext cx="990600" cy="1219200"/>
            <a:chOff x="1344" y="1056"/>
            <a:chExt cx="624" cy="768"/>
          </a:xfrm>
        </p:grpSpPr>
        <p:sp>
          <p:nvSpPr>
            <p:cNvPr id="47148" name="Rectangle 14"/>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9" name="Line 15"/>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0" name="Line 16"/>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51" name="Line 17"/>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5" name="Group 18"/>
          <p:cNvGrpSpPr>
            <a:grpSpLocks/>
          </p:cNvGrpSpPr>
          <p:nvPr/>
        </p:nvGrpSpPr>
        <p:grpSpPr bwMode="auto">
          <a:xfrm>
            <a:off x="8915400" y="2833688"/>
            <a:ext cx="990600" cy="1219200"/>
            <a:chOff x="1344" y="1056"/>
            <a:chExt cx="624" cy="768"/>
          </a:xfrm>
        </p:grpSpPr>
        <p:sp>
          <p:nvSpPr>
            <p:cNvPr id="47144" name="Rectangle 19"/>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5" name="Line 20"/>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6" name="Line 21"/>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7" name="Line 22"/>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47111" name="Text Box 43"/>
          <p:cNvSpPr txBox="1">
            <a:spLocks noChangeArrowheads="1"/>
          </p:cNvSpPr>
          <p:nvPr/>
        </p:nvSpPr>
        <p:spPr bwMode="auto">
          <a:xfrm>
            <a:off x="2879725" y="241300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2" name="Text Box 44"/>
          <p:cNvSpPr txBox="1">
            <a:spLocks noChangeArrowheads="1"/>
          </p:cNvSpPr>
          <p:nvPr/>
        </p:nvSpPr>
        <p:spPr bwMode="auto">
          <a:xfrm>
            <a:off x="4784725" y="241300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7113" name="Text Box 45"/>
          <p:cNvSpPr txBox="1">
            <a:spLocks noChangeArrowheads="1"/>
          </p:cNvSpPr>
          <p:nvPr/>
        </p:nvSpPr>
        <p:spPr bwMode="auto">
          <a:xfrm>
            <a:off x="6765925" y="241300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7114" name="Text Box 46"/>
          <p:cNvSpPr txBox="1">
            <a:spLocks noChangeArrowheads="1"/>
          </p:cNvSpPr>
          <p:nvPr/>
        </p:nvSpPr>
        <p:spPr bwMode="auto">
          <a:xfrm>
            <a:off x="8899525" y="2413001"/>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grpSp>
        <p:nvGrpSpPr>
          <p:cNvPr id="6" name="Group 51"/>
          <p:cNvGrpSpPr>
            <a:grpSpLocks/>
          </p:cNvGrpSpPr>
          <p:nvPr/>
        </p:nvGrpSpPr>
        <p:grpSpPr bwMode="auto">
          <a:xfrm>
            <a:off x="2286000" y="2833688"/>
            <a:ext cx="533400" cy="1219200"/>
            <a:chOff x="1344" y="1056"/>
            <a:chExt cx="624" cy="768"/>
          </a:xfrm>
        </p:grpSpPr>
        <p:sp>
          <p:nvSpPr>
            <p:cNvPr id="47140" name="Rectangle 5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41" name="Line 5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2" name="Line 5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43" name="Line 5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7" name="Group 56"/>
          <p:cNvGrpSpPr>
            <a:grpSpLocks/>
          </p:cNvGrpSpPr>
          <p:nvPr/>
        </p:nvGrpSpPr>
        <p:grpSpPr bwMode="auto">
          <a:xfrm>
            <a:off x="4267200" y="2833688"/>
            <a:ext cx="533400" cy="1219200"/>
            <a:chOff x="1344" y="1056"/>
            <a:chExt cx="624" cy="768"/>
          </a:xfrm>
        </p:grpSpPr>
        <p:sp>
          <p:nvSpPr>
            <p:cNvPr id="47136" name="Rectangle 5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7" name="Line 5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8" name="Line 5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9" name="Line 6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8" name="Group 61"/>
          <p:cNvGrpSpPr>
            <a:grpSpLocks/>
          </p:cNvGrpSpPr>
          <p:nvPr/>
        </p:nvGrpSpPr>
        <p:grpSpPr bwMode="auto">
          <a:xfrm>
            <a:off x="6324600" y="2833688"/>
            <a:ext cx="533400" cy="1219200"/>
            <a:chOff x="1344" y="1056"/>
            <a:chExt cx="624" cy="768"/>
          </a:xfrm>
        </p:grpSpPr>
        <p:sp>
          <p:nvSpPr>
            <p:cNvPr id="47132" name="Rectangle 62"/>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33" name="Line 63"/>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4" name="Line 64"/>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5" name="Line 65"/>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9" name="Group 66"/>
          <p:cNvGrpSpPr>
            <a:grpSpLocks/>
          </p:cNvGrpSpPr>
          <p:nvPr/>
        </p:nvGrpSpPr>
        <p:grpSpPr bwMode="auto">
          <a:xfrm>
            <a:off x="8382000" y="2833688"/>
            <a:ext cx="533400" cy="1219200"/>
            <a:chOff x="1344" y="1056"/>
            <a:chExt cx="624" cy="768"/>
          </a:xfrm>
        </p:grpSpPr>
        <p:sp>
          <p:nvSpPr>
            <p:cNvPr id="47128" name="Rectangle 67"/>
            <p:cNvSpPr>
              <a:spLocks noChangeArrowheads="1"/>
            </p:cNvSpPr>
            <p:nvPr/>
          </p:nvSpPr>
          <p:spPr bwMode="auto">
            <a:xfrm>
              <a:off x="1344" y="1056"/>
              <a:ext cx="624" cy="768"/>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7129" name="Line 68"/>
            <p:cNvSpPr>
              <a:spLocks noChangeShapeType="1"/>
            </p:cNvSpPr>
            <p:nvPr/>
          </p:nvSpPr>
          <p:spPr bwMode="auto">
            <a:xfrm>
              <a:off x="1344" y="1440"/>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0" name="Line 69"/>
            <p:cNvSpPr>
              <a:spLocks noChangeShapeType="1"/>
            </p:cNvSpPr>
            <p:nvPr/>
          </p:nvSpPr>
          <p:spPr bwMode="auto">
            <a:xfrm>
              <a:off x="1344" y="1248"/>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7131" name="Line 70"/>
            <p:cNvSpPr>
              <a:spLocks noChangeShapeType="1"/>
            </p:cNvSpPr>
            <p:nvPr/>
          </p:nvSpPr>
          <p:spPr bwMode="auto">
            <a:xfrm>
              <a:off x="1344" y="1632"/>
              <a:ext cx="624"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1681499" name="Rectangle 91"/>
          <p:cNvSpPr>
            <a:spLocks noGrp="1" noChangeArrowheads="1"/>
          </p:cNvSpPr>
          <p:nvPr>
            <p:ph type="body" idx="1"/>
          </p:nvPr>
        </p:nvSpPr>
        <p:spPr>
          <a:xfrm>
            <a:off x="2057400" y="1270000"/>
            <a:ext cx="8153400" cy="812800"/>
          </a:xfrm>
        </p:spPr>
        <p:txBody>
          <a:bodyPr rtlCol="0">
            <a:normAutofit fontScale="85000" lnSpcReduction="20000"/>
          </a:bodyPr>
          <a:lstStyle/>
          <a:p>
            <a:pPr>
              <a:defRPr/>
            </a:pPr>
            <a:r>
              <a:rPr lang="en-US">
                <a:ea typeface="+mn-ea"/>
                <a:cs typeface="+mn-cs"/>
              </a:rPr>
              <a:t>Consider the main memory word reference string</a:t>
            </a:r>
          </a:p>
          <a:p>
            <a:pPr lvl="1" algn="ctr">
              <a:buNone/>
              <a:defRPr/>
            </a:pPr>
            <a:r>
              <a:rPr lang="en-US">
                <a:ea typeface="+mn-ea"/>
              </a:rPr>
              <a:t>              0   4   0   4   0   4   0   4</a:t>
            </a:r>
          </a:p>
        </p:txBody>
      </p:sp>
      <p:sp>
        <p:nvSpPr>
          <p:cNvPr id="47120" name="Text Box 92"/>
          <p:cNvSpPr txBox="1">
            <a:spLocks noChangeArrowheads="1"/>
          </p:cNvSpPr>
          <p:nvPr/>
        </p:nvSpPr>
        <p:spPr bwMode="auto">
          <a:xfrm>
            <a:off x="1981200" y="1651001"/>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7121" name="Line 93"/>
          <p:cNvSpPr>
            <a:spLocks noChangeShapeType="1"/>
          </p:cNvSpPr>
          <p:nvPr/>
        </p:nvSpPr>
        <p:spPr bwMode="auto">
          <a:xfrm>
            <a:off x="1981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2" name="Line 94"/>
          <p:cNvSpPr>
            <a:spLocks noChangeShapeType="1"/>
          </p:cNvSpPr>
          <p:nvPr/>
        </p:nvSpPr>
        <p:spPr bwMode="auto">
          <a:xfrm>
            <a:off x="39624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3" name="Line 95"/>
          <p:cNvSpPr>
            <a:spLocks noChangeShapeType="1"/>
          </p:cNvSpPr>
          <p:nvPr/>
        </p:nvSpPr>
        <p:spPr bwMode="auto">
          <a:xfrm>
            <a:off x="60198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7124" name="Line 96"/>
          <p:cNvSpPr>
            <a:spLocks noChangeShapeType="1"/>
          </p:cNvSpPr>
          <p:nvPr/>
        </p:nvSpPr>
        <p:spPr bwMode="auto">
          <a:xfrm>
            <a:off x="8077200" y="3443288"/>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4" name="Date Placeholder 3"/>
          <p:cNvSpPr txBox="1">
            <a:spLocks/>
          </p:cNvSpPr>
          <p:nvPr/>
        </p:nvSpPr>
        <p:spPr>
          <a:xfrm>
            <a:off x="72991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5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56" name="Slide Number Placeholder 5"/>
          <p:cNvSpPr>
            <a:spLocks noGrp="1"/>
          </p:cNvSpPr>
          <p:nvPr>
            <p:ph type="sldNum" sz="quarter" idx="4294967295"/>
          </p:nvPr>
        </p:nvSpPr>
        <p:spPr>
          <a:xfrm>
            <a:off x="9344526"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173038"/>
            <a:ext cx="8229600" cy="1143000"/>
          </a:xfrm>
        </p:spPr>
        <p:txBody>
          <a:bodyPr>
            <a:normAutofit fontScale="90000"/>
          </a:bodyPr>
          <a:lstStyle/>
          <a:p>
            <a:pPr>
              <a:lnSpc>
                <a:spcPct val="85000"/>
              </a:lnSpc>
            </a:pPr>
            <a:r>
              <a:rPr lang="en-US" dirty="0"/>
              <a:t>Ping Pong Cache Example: </a:t>
            </a:r>
            <a:r>
              <a:rPr lang="en-US" dirty="0" smtClean="0"/>
              <a:t>4-Word 2-Way SA $, Same Reference String</a:t>
            </a:r>
          </a:p>
        </p:txBody>
      </p:sp>
      <p:sp>
        <p:nvSpPr>
          <p:cNvPr id="49155" name="Rectangle 3"/>
          <p:cNvSpPr>
            <a:spLocks noChangeArrowheads="1"/>
          </p:cNvSpPr>
          <p:nvPr/>
        </p:nvSpPr>
        <p:spPr bwMode="auto">
          <a:xfrm>
            <a:off x="2819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56" name="Line 4"/>
          <p:cNvSpPr>
            <a:spLocks noChangeShapeType="1"/>
          </p:cNvSpPr>
          <p:nvPr/>
        </p:nvSpPr>
        <p:spPr bwMode="auto">
          <a:xfrm>
            <a:off x="2819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Line 5"/>
          <p:cNvSpPr>
            <a:spLocks noChangeShapeType="1"/>
          </p:cNvSpPr>
          <p:nvPr/>
        </p:nvSpPr>
        <p:spPr bwMode="auto">
          <a:xfrm>
            <a:off x="2819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Line 6"/>
          <p:cNvSpPr>
            <a:spLocks noChangeShapeType="1"/>
          </p:cNvSpPr>
          <p:nvPr/>
        </p:nvSpPr>
        <p:spPr bwMode="auto">
          <a:xfrm>
            <a:off x="2819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59" name="Rectangle 7"/>
          <p:cNvSpPr>
            <a:spLocks noChangeArrowheads="1"/>
          </p:cNvSpPr>
          <p:nvPr/>
        </p:nvSpPr>
        <p:spPr bwMode="auto">
          <a:xfrm>
            <a:off x="48006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0" name="Line 8"/>
          <p:cNvSpPr>
            <a:spLocks noChangeShapeType="1"/>
          </p:cNvSpPr>
          <p:nvPr/>
        </p:nvSpPr>
        <p:spPr bwMode="auto">
          <a:xfrm>
            <a:off x="48006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1" name="Line 9"/>
          <p:cNvSpPr>
            <a:spLocks noChangeShapeType="1"/>
          </p:cNvSpPr>
          <p:nvPr/>
        </p:nvSpPr>
        <p:spPr bwMode="auto">
          <a:xfrm>
            <a:off x="48006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2" name="Line 10"/>
          <p:cNvSpPr>
            <a:spLocks noChangeShapeType="1"/>
          </p:cNvSpPr>
          <p:nvPr/>
        </p:nvSpPr>
        <p:spPr bwMode="auto">
          <a:xfrm>
            <a:off x="48006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68580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4" name="Line 12"/>
          <p:cNvSpPr>
            <a:spLocks noChangeShapeType="1"/>
          </p:cNvSpPr>
          <p:nvPr/>
        </p:nvSpPr>
        <p:spPr bwMode="auto">
          <a:xfrm>
            <a:off x="68580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5" name="Line 13"/>
          <p:cNvSpPr>
            <a:spLocks noChangeShapeType="1"/>
          </p:cNvSpPr>
          <p:nvPr/>
        </p:nvSpPr>
        <p:spPr bwMode="auto">
          <a:xfrm>
            <a:off x="68580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6" name="Line 14"/>
          <p:cNvSpPr>
            <a:spLocks noChangeShapeType="1"/>
          </p:cNvSpPr>
          <p:nvPr/>
        </p:nvSpPr>
        <p:spPr bwMode="auto">
          <a:xfrm>
            <a:off x="68580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a:off x="8915400" y="2811463"/>
            <a:ext cx="9906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68" name="Line 16"/>
          <p:cNvSpPr>
            <a:spLocks noChangeShapeType="1"/>
          </p:cNvSpPr>
          <p:nvPr/>
        </p:nvSpPr>
        <p:spPr bwMode="auto">
          <a:xfrm>
            <a:off x="8915400" y="34210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69" name="Line 17"/>
          <p:cNvSpPr>
            <a:spLocks noChangeShapeType="1"/>
          </p:cNvSpPr>
          <p:nvPr/>
        </p:nvSpPr>
        <p:spPr bwMode="auto">
          <a:xfrm>
            <a:off x="8915400" y="31162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0" name="Line 18"/>
          <p:cNvSpPr>
            <a:spLocks noChangeShapeType="1"/>
          </p:cNvSpPr>
          <p:nvPr/>
        </p:nvSpPr>
        <p:spPr bwMode="auto">
          <a:xfrm>
            <a:off x="8915400" y="3725863"/>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1" name="Text Box 35"/>
          <p:cNvSpPr txBox="1">
            <a:spLocks noChangeArrowheads="1"/>
          </p:cNvSpPr>
          <p:nvPr/>
        </p:nvSpPr>
        <p:spPr bwMode="auto">
          <a:xfrm>
            <a:off x="2879725" y="2390776"/>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2" name="Text Box 36"/>
          <p:cNvSpPr txBox="1">
            <a:spLocks noChangeArrowheads="1"/>
          </p:cNvSpPr>
          <p:nvPr/>
        </p:nvSpPr>
        <p:spPr bwMode="auto">
          <a:xfrm>
            <a:off x="4784725" y="2390776"/>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3" name="Text Box 37"/>
          <p:cNvSpPr txBox="1">
            <a:spLocks noChangeArrowheads="1"/>
          </p:cNvSpPr>
          <p:nvPr/>
        </p:nvSpPr>
        <p:spPr bwMode="auto">
          <a:xfrm>
            <a:off x="6765925" y="2390776"/>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0</a:t>
            </a:r>
          </a:p>
        </p:txBody>
      </p:sp>
      <p:sp>
        <p:nvSpPr>
          <p:cNvPr id="49174" name="Text Box 38"/>
          <p:cNvSpPr txBox="1">
            <a:spLocks noChangeArrowheads="1"/>
          </p:cNvSpPr>
          <p:nvPr/>
        </p:nvSpPr>
        <p:spPr bwMode="auto">
          <a:xfrm>
            <a:off x="8899525" y="2390776"/>
            <a:ext cx="311150" cy="366713"/>
          </a:xfrm>
          <a:prstGeom prst="rect">
            <a:avLst/>
          </a:prstGeom>
          <a:noFill/>
          <a:ln w="12700">
            <a:noFill/>
            <a:miter lim="800000"/>
            <a:headEnd/>
            <a:tailEnd/>
          </a:ln>
        </p:spPr>
        <p:txBody>
          <a:bodyPr wrap="none">
            <a:prstTxWarp prst="textNoShape">
              <a:avLst/>
            </a:prstTxWarp>
            <a:spAutoFit/>
          </a:bodyPr>
          <a:lstStyle/>
          <a:p>
            <a:r>
              <a:rPr lang="en-US" b="1">
                <a:latin typeface="Calibri" charset="0"/>
              </a:rPr>
              <a:t>4</a:t>
            </a:r>
          </a:p>
        </p:txBody>
      </p:sp>
      <p:sp>
        <p:nvSpPr>
          <p:cNvPr id="49175" name="Rectangle 43"/>
          <p:cNvSpPr>
            <a:spLocks noChangeArrowheads="1"/>
          </p:cNvSpPr>
          <p:nvPr/>
        </p:nvSpPr>
        <p:spPr bwMode="auto">
          <a:xfrm>
            <a:off x="2286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76" name="Line 44"/>
          <p:cNvSpPr>
            <a:spLocks noChangeShapeType="1"/>
          </p:cNvSpPr>
          <p:nvPr/>
        </p:nvSpPr>
        <p:spPr bwMode="auto">
          <a:xfrm>
            <a:off x="2286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7" name="Line 45"/>
          <p:cNvSpPr>
            <a:spLocks noChangeShapeType="1"/>
          </p:cNvSpPr>
          <p:nvPr/>
        </p:nvSpPr>
        <p:spPr bwMode="auto">
          <a:xfrm>
            <a:off x="2286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8" name="Line 46"/>
          <p:cNvSpPr>
            <a:spLocks noChangeShapeType="1"/>
          </p:cNvSpPr>
          <p:nvPr/>
        </p:nvSpPr>
        <p:spPr bwMode="auto">
          <a:xfrm>
            <a:off x="2286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79" name="Rectangle 47"/>
          <p:cNvSpPr>
            <a:spLocks noChangeArrowheads="1"/>
          </p:cNvSpPr>
          <p:nvPr/>
        </p:nvSpPr>
        <p:spPr bwMode="auto">
          <a:xfrm>
            <a:off x="42672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0" name="Line 48"/>
          <p:cNvSpPr>
            <a:spLocks noChangeShapeType="1"/>
          </p:cNvSpPr>
          <p:nvPr/>
        </p:nvSpPr>
        <p:spPr bwMode="auto">
          <a:xfrm>
            <a:off x="42672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1" name="Line 49"/>
          <p:cNvSpPr>
            <a:spLocks noChangeShapeType="1"/>
          </p:cNvSpPr>
          <p:nvPr/>
        </p:nvSpPr>
        <p:spPr bwMode="auto">
          <a:xfrm>
            <a:off x="42672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2" name="Line 50"/>
          <p:cNvSpPr>
            <a:spLocks noChangeShapeType="1"/>
          </p:cNvSpPr>
          <p:nvPr/>
        </p:nvSpPr>
        <p:spPr bwMode="auto">
          <a:xfrm>
            <a:off x="42672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3" name="Rectangle 51"/>
          <p:cNvSpPr>
            <a:spLocks noChangeArrowheads="1"/>
          </p:cNvSpPr>
          <p:nvPr/>
        </p:nvSpPr>
        <p:spPr bwMode="auto">
          <a:xfrm>
            <a:off x="63246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4" name="Line 52"/>
          <p:cNvSpPr>
            <a:spLocks noChangeShapeType="1"/>
          </p:cNvSpPr>
          <p:nvPr/>
        </p:nvSpPr>
        <p:spPr bwMode="auto">
          <a:xfrm>
            <a:off x="63246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5" name="Line 53"/>
          <p:cNvSpPr>
            <a:spLocks noChangeShapeType="1"/>
          </p:cNvSpPr>
          <p:nvPr/>
        </p:nvSpPr>
        <p:spPr bwMode="auto">
          <a:xfrm>
            <a:off x="63246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6" name="Line 54"/>
          <p:cNvSpPr>
            <a:spLocks noChangeShapeType="1"/>
          </p:cNvSpPr>
          <p:nvPr/>
        </p:nvSpPr>
        <p:spPr bwMode="auto">
          <a:xfrm>
            <a:off x="63246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7" name="Rectangle 55"/>
          <p:cNvSpPr>
            <a:spLocks noChangeArrowheads="1"/>
          </p:cNvSpPr>
          <p:nvPr/>
        </p:nvSpPr>
        <p:spPr bwMode="auto">
          <a:xfrm>
            <a:off x="8382000" y="2811463"/>
            <a:ext cx="533400" cy="12192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9188" name="Line 56"/>
          <p:cNvSpPr>
            <a:spLocks noChangeShapeType="1"/>
          </p:cNvSpPr>
          <p:nvPr/>
        </p:nvSpPr>
        <p:spPr bwMode="auto">
          <a:xfrm>
            <a:off x="8382000" y="34210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89" name="Line 57"/>
          <p:cNvSpPr>
            <a:spLocks noChangeShapeType="1"/>
          </p:cNvSpPr>
          <p:nvPr/>
        </p:nvSpPr>
        <p:spPr bwMode="auto">
          <a:xfrm>
            <a:off x="8382000" y="31162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49190" name="Line 58"/>
          <p:cNvSpPr>
            <a:spLocks noChangeShapeType="1"/>
          </p:cNvSpPr>
          <p:nvPr/>
        </p:nvSpPr>
        <p:spPr bwMode="auto">
          <a:xfrm>
            <a:off x="8382000" y="3725863"/>
            <a:ext cx="533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683531" name="Rectangle 75"/>
          <p:cNvSpPr>
            <a:spLocks noGrp="1" noChangeArrowheads="1"/>
          </p:cNvSpPr>
          <p:nvPr>
            <p:ph type="body" idx="1"/>
          </p:nvPr>
        </p:nvSpPr>
        <p:spPr>
          <a:xfrm>
            <a:off x="2057400" y="1287463"/>
            <a:ext cx="8153400" cy="812800"/>
          </a:xfrm>
        </p:spPr>
        <p:txBody>
          <a:bodyPr rtlCol="0">
            <a:normAutofit fontScale="85000" lnSpcReduction="20000"/>
          </a:bodyPr>
          <a:lstStyle/>
          <a:p>
            <a:pPr>
              <a:defRPr/>
            </a:pPr>
            <a:r>
              <a:rPr lang="en-US" dirty="0">
                <a:ea typeface="+mn-ea"/>
                <a:cs typeface="+mn-cs"/>
              </a:rPr>
              <a:t>Consider the main memory </a:t>
            </a:r>
            <a:r>
              <a:rPr lang="en-US" dirty="0" smtClean="0">
                <a:ea typeface="+mn-ea"/>
                <a:cs typeface="+mn-cs"/>
              </a:rPr>
              <a:t>address reference string</a:t>
            </a:r>
            <a:endParaRPr lang="en-US" dirty="0">
              <a:ea typeface="+mn-ea"/>
              <a:cs typeface="+mn-cs"/>
            </a:endParaRPr>
          </a:p>
          <a:p>
            <a:pPr lvl="1" algn="ctr">
              <a:buNone/>
              <a:defRPr/>
            </a:pPr>
            <a:r>
              <a:rPr lang="en-US" dirty="0">
                <a:ea typeface="+mn-ea"/>
              </a:rPr>
              <a:t>              0   4   0   4   0   4   0   4</a:t>
            </a:r>
          </a:p>
        </p:txBody>
      </p:sp>
      <p:sp>
        <p:nvSpPr>
          <p:cNvPr id="1683532" name="Text Box 76"/>
          <p:cNvSpPr txBox="1">
            <a:spLocks noChangeArrowheads="1"/>
          </p:cNvSpPr>
          <p:nvPr/>
        </p:nvSpPr>
        <p:spPr bwMode="auto">
          <a:xfrm>
            <a:off x="3124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3" name="Text Box 77"/>
          <p:cNvSpPr txBox="1">
            <a:spLocks noChangeArrowheads="1"/>
          </p:cNvSpPr>
          <p:nvPr/>
        </p:nvSpPr>
        <p:spPr bwMode="auto">
          <a:xfrm>
            <a:off x="5029201" y="2354263"/>
            <a:ext cx="601447"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miss</a:t>
            </a:r>
          </a:p>
        </p:txBody>
      </p:sp>
      <p:sp>
        <p:nvSpPr>
          <p:cNvPr id="1683534" name="Text Box 78"/>
          <p:cNvSpPr txBox="1">
            <a:spLocks noChangeArrowheads="1"/>
          </p:cNvSpPr>
          <p:nvPr/>
        </p:nvSpPr>
        <p:spPr bwMode="auto">
          <a:xfrm>
            <a:off x="70104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35" name="Text Box 79"/>
          <p:cNvSpPr txBox="1">
            <a:spLocks noChangeArrowheads="1"/>
          </p:cNvSpPr>
          <p:nvPr/>
        </p:nvSpPr>
        <p:spPr bwMode="auto">
          <a:xfrm>
            <a:off x="9144000" y="2354263"/>
            <a:ext cx="436338"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hit</a:t>
            </a:r>
          </a:p>
        </p:txBody>
      </p:sp>
      <p:sp>
        <p:nvSpPr>
          <p:cNvPr id="1683540" name="Text Box 84"/>
          <p:cNvSpPr txBox="1">
            <a:spLocks noChangeArrowheads="1"/>
          </p:cNvSpPr>
          <p:nvPr/>
        </p:nvSpPr>
        <p:spPr bwMode="auto">
          <a:xfrm>
            <a:off x="22860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41" name="Text Box 85"/>
          <p:cNvSpPr txBox="1">
            <a:spLocks noChangeArrowheads="1"/>
          </p:cNvSpPr>
          <p:nvPr/>
        </p:nvSpPr>
        <p:spPr bwMode="auto">
          <a:xfrm>
            <a:off x="426720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49198" name="Text Box 127"/>
          <p:cNvSpPr txBox="1">
            <a:spLocks noChangeArrowheads="1"/>
          </p:cNvSpPr>
          <p:nvPr/>
        </p:nvSpPr>
        <p:spPr bwMode="auto">
          <a:xfrm>
            <a:off x="1981200" y="1668464"/>
            <a:ext cx="3429000" cy="581025"/>
          </a:xfrm>
          <a:prstGeom prst="rect">
            <a:avLst/>
          </a:prstGeom>
          <a:noFill/>
          <a:ln w="12700">
            <a:noFill/>
            <a:miter lim="800000"/>
            <a:headEnd/>
            <a:tailEnd/>
          </a:ln>
        </p:spPr>
        <p:txBody>
          <a:bodyPr>
            <a:prstTxWarp prst="textNoShape">
              <a:avLst/>
            </a:prstTxWarp>
            <a:spAutoFit/>
          </a:bodyPr>
          <a:lstStyle/>
          <a:p>
            <a:r>
              <a:rPr lang="en-US" sz="1600">
                <a:latin typeface="Calibri" charset="0"/>
              </a:rPr>
              <a:t>Start with an empty cache - all blocks initially marked as not valid</a:t>
            </a:r>
          </a:p>
        </p:txBody>
      </p:sp>
      <p:sp>
        <p:nvSpPr>
          <p:cNvPr id="49199" name="Line 128"/>
          <p:cNvSpPr>
            <a:spLocks noChangeShapeType="1"/>
          </p:cNvSpPr>
          <p:nvPr/>
        </p:nvSpPr>
        <p:spPr bwMode="auto">
          <a:xfrm>
            <a:off x="1981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0" name="Line 129"/>
          <p:cNvSpPr>
            <a:spLocks noChangeShapeType="1"/>
          </p:cNvSpPr>
          <p:nvPr/>
        </p:nvSpPr>
        <p:spPr bwMode="auto">
          <a:xfrm>
            <a:off x="39624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1" name="Line 130"/>
          <p:cNvSpPr>
            <a:spLocks noChangeShapeType="1"/>
          </p:cNvSpPr>
          <p:nvPr/>
        </p:nvSpPr>
        <p:spPr bwMode="auto">
          <a:xfrm>
            <a:off x="60198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9202" name="Line 131"/>
          <p:cNvSpPr>
            <a:spLocks noChangeShapeType="1"/>
          </p:cNvSpPr>
          <p:nvPr/>
        </p:nvSpPr>
        <p:spPr bwMode="auto">
          <a:xfrm>
            <a:off x="8077200" y="3421063"/>
            <a:ext cx="1828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683592" name="Text Box 136"/>
          <p:cNvSpPr txBox="1">
            <a:spLocks noChangeArrowheads="1"/>
          </p:cNvSpPr>
          <p:nvPr/>
        </p:nvSpPr>
        <p:spPr bwMode="auto">
          <a:xfrm>
            <a:off x="426720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3" name="Text Box 137"/>
          <p:cNvSpPr txBox="1">
            <a:spLocks noChangeArrowheads="1"/>
          </p:cNvSpPr>
          <p:nvPr/>
        </p:nvSpPr>
        <p:spPr bwMode="auto">
          <a:xfrm>
            <a:off x="631825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594" name="Text Box 138"/>
          <p:cNvSpPr txBox="1">
            <a:spLocks noChangeArrowheads="1"/>
          </p:cNvSpPr>
          <p:nvPr/>
        </p:nvSpPr>
        <p:spPr bwMode="auto">
          <a:xfrm>
            <a:off x="6318250" y="2765425"/>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5" name="Text Box 139"/>
          <p:cNvSpPr txBox="1">
            <a:spLocks noChangeArrowheads="1"/>
          </p:cNvSpPr>
          <p:nvPr/>
        </p:nvSpPr>
        <p:spPr bwMode="auto">
          <a:xfrm>
            <a:off x="8375650" y="27797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000    Mem(0)</a:t>
            </a:r>
          </a:p>
        </p:txBody>
      </p:sp>
      <p:sp>
        <p:nvSpPr>
          <p:cNvPr id="1683596" name="Text Box 140"/>
          <p:cNvSpPr txBox="1">
            <a:spLocks noChangeArrowheads="1"/>
          </p:cNvSpPr>
          <p:nvPr/>
        </p:nvSpPr>
        <p:spPr bwMode="auto">
          <a:xfrm>
            <a:off x="8382000" y="3389313"/>
            <a:ext cx="1502334" cy="369332"/>
          </a:xfrm>
          <a:prstGeom prst="rect">
            <a:avLst/>
          </a:prstGeom>
          <a:noFill/>
          <a:ln w="12700">
            <a:noFill/>
            <a:miter lim="800000"/>
            <a:headEnd/>
            <a:tailEnd/>
          </a:ln>
        </p:spPr>
        <p:txBody>
          <a:bodyPr wrap="none">
            <a:prstTxWarp prst="textNoShape">
              <a:avLst/>
            </a:prstTxWarp>
            <a:spAutoFit/>
          </a:bodyPr>
          <a:lstStyle/>
          <a:p>
            <a:r>
              <a:rPr lang="en-US">
                <a:latin typeface="Calibri" charset="0"/>
              </a:rPr>
              <a:t>010    Mem(4)</a:t>
            </a:r>
          </a:p>
        </p:txBody>
      </p:sp>
      <p:sp>
        <p:nvSpPr>
          <p:cNvPr id="1683605" name="Rectangle 149"/>
          <p:cNvSpPr>
            <a:spLocks noChangeArrowheads="1"/>
          </p:cNvSpPr>
          <p:nvPr/>
        </p:nvSpPr>
        <p:spPr bwMode="auto">
          <a:xfrm>
            <a:off x="1905000" y="4800601"/>
            <a:ext cx="8153400" cy="1158875"/>
          </a:xfrm>
          <a:prstGeom prst="rect">
            <a:avLst/>
          </a:prstGeom>
          <a:noFill/>
          <a:ln w="12700">
            <a:noFill/>
            <a:miter lim="800000"/>
            <a:headEnd/>
            <a:tailEnd/>
          </a:ln>
        </p:spPr>
        <p:txBody>
          <a:bodyPr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Solves the </a:t>
            </a:r>
            <a:r>
              <a:rPr lang="en-US" sz="2400" dirty="0" err="1">
                <a:latin typeface="Calibri" charset="0"/>
              </a:rPr>
              <a:t>ping-pong</a:t>
            </a:r>
            <a:r>
              <a:rPr lang="en-US" sz="2400" dirty="0">
                <a:latin typeface="Calibri" charset="0"/>
              </a:rPr>
              <a:t> effect in a direct-mapped cache due to conflict misses since now two memory locations that map into the same cache set can co-exist!</a:t>
            </a:r>
          </a:p>
        </p:txBody>
      </p:sp>
      <p:sp>
        <p:nvSpPr>
          <p:cNvPr id="1683606" name="Rectangle 150"/>
          <p:cNvSpPr>
            <a:spLocks noChangeArrowheads="1"/>
          </p:cNvSpPr>
          <p:nvPr/>
        </p:nvSpPr>
        <p:spPr bwMode="auto">
          <a:xfrm>
            <a:off x="2057400" y="4411663"/>
            <a:ext cx="8153400" cy="355600"/>
          </a:xfrm>
          <a:prstGeom prst="rect">
            <a:avLst/>
          </a:prstGeom>
          <a:noFill/>
          <a:ln w="12700">
            <a:noFill/>
            <a:miter lim="800000"/>
            <a:headEnd/>
            <a:tailEnd/>
          </a:ln>
        </p:spPr>
        <p:txBody>
          <a:bodyPr lIns="63500" tIns="25400" rIns="63500" bIns="25400">
            <a:prstTxWarp prst="textNoShape">
              <a:avLst/>
            </a:prstTxWarp>
            <a:spAutoFit/>
          </a:bodyPr>
          <a:lstStyle/>
          <a:p>
            <a:pPr marL="741363" lvl="1" indent="-246063">
              <a:spcBef>
                <a:spcPct val="30000"/>
              </a:spcBef>
              <a:buSzPct val="100000"/>
              <a:buFont typeface="Arial" charset="0"/>
              <a:buChar char="•"/>
            </a:pPr>
            <a:r>
              <a:rPr lang="en-US" sz="2000">
                <a:latin typeface="Calibri" charset="0"/>
              </a:rPr>
              <a:t>8 requests, 2 misses</a:t>
            </a:r>
          </a:p>
        </p:txBody>
      </p:sp>
      <p:sp>
        <p:nvSpPr>
          <p:cNvPr id="59" name="Date Placeholder 3"/>
          <p:cNvSpPr txBox="1">
            <a:spLocks/>
          </p:cNvSpPr>
          <p:nvPr/>
        </p:nvSpPr>
        <p:spPr>
          <a:xfrm>
            <a:off x="79408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6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61" name="Slide Number Placeholder 5"/>
          <p:cNvSpPr>
            <a:spLocks noGrp="1"/>
          </p:cNvSpPr>
          <p:nvPr>
            <p:ph type="sldNum" sz="quarter" idx="4294967295"/>
          </p:nvPr>
        </p:nvSpPr>
        <p:spPr>
          <a:xfrm>
            <a:off x="932848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35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3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35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835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835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35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835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35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36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532" grpId="0" autoUpdateAnimBg="0"/>
      <p:bldP spid="1683533" grpId="0" autoUpdateAnimBg="0"/>
      <p:bldP spid="1683534" grpId="0" autoUpdateAnimBg="0"/>
      <p:bldP spid="1683535" grpId="0"/>
      <p:bldP spid="1683540" grpId="0" autoUpdateAnimBg="0"/>
      <p:bldP spid="1683541" grpId="0"/>
      <p:bldP spid="1683592" grpId="0"/>
      <p:bldP spid="1683593" grpId="0"/>
      <p:bldP spid="1683594" grpId="0"/>
      <p:bldP spid="1683595" grpId="0"/>
      <p:bldP spid="1683596" grpId="0"/>
      <p:bldP spid="1683605" grpId="0"/>
      <p:bldP spid="16836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38100"/>
            <a:ext cx="8229600" cy="1143000"/>
          </a:xfrm>
        </p:spPr>
        <p:txBody>
          <a:bodyPr/>
          <a:lstStyle/>
          <a:p>
            <a:pPr eaLnBrk="1" hangingPunct="1"/>
            <a:r>
              <a:rPr lang="en-US" dirty="0"/>
              <a:t>Four-Way </a:t>
            </a:r>
            <a:r>
              <a:rPr lang="en-US" dirty="0" smtClean="0"/>
              <a:t>Set-Associative </a:t>
            </a:r>
            <a:r>
              <a:rPr lang="en-US" dirty="0"/>
              <a:t>Cache</a:t>
            </a:r>
          </a:p>
        </p:txBody>
      </p:sp>
      <p:sp>
        <p:nvSpPr>
          <p:cNvPr id="1691651" name="Rectangle 3"/>
          <p:cNvSpPr>
            <a:spLocks noGrp="1" noChangeArrowheads="1"/>
          </p:cNvSpPr>
          <p:nvPr>
            <p:ph type="body" idx="1"/>
          </p:nvPr>
        </p:nvSpPr>
        <p:spPr>
          <a:xfrm>
            <a:off x="2057400" y="962026"/>
            <a:ext cx="8153400" cy="415925"/>
          </a:xfrm>
        </p:spPr>
        <p:txBody>
          <a:bodyPr rtlCol="0">
            <a:normAutofit fontScale="77500" lnSpcReduction="20000"/>
          </a:bodyPr>
          <a:lstStyle/>
          <a:p>
            <a:pP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4813301" y="1270001"/>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7620001"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7343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8024814" y="2411412"/>
            <a:ext cx="2033588" cy="2149474"/>
            <a:chOff x="4143" y="1632"/>
            <a:chExt cx="1281" cy="1354"/>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6043614" y="2411412"/>
            <a:ext cx="2033588" cy="2149474"/>
            <a:chOff x="4143" y="1632"/>
            <a:chExt cx="1281" cy="1354"/>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4062414" y="2411412"/>
            <a:ext cx="2033588" cy="2149474"/>
            <a:chOff x="4143" y="1632"/>
            <a:chExt cx="1281" cy="1354"/>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1828800" y="2411412"/>
            <a:ext cx="2286000" cy="2149474"/>
            <a:chOff x="192" y="1632"/>
            <a:chExt cx="1440" cy="1354"/>
          </a:xfrm>
        </p:grpSpPr>
        <p:sp>
          <p:nvSpPr>
            <p:cNvPr id="53355" name="Text Box 77"/>
            <p:cNvSpPr txBox="1">
              <a:spLocks noChangeArrowheads="1"/>
            </p:cNvSpPr>
            <p:nvPr/>
          </p:nvSpPr>
          <p:spPr bwMode="auto">
            <a:xfrm>
              <a:off x="192" y="1632"/>
              <a:ext cx="419"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51" y="1632"/>
              <a:ext cx="1281" cy="1354"/>
              <a:chOff x="4143" y="1632"/>
              <a:chExt cx="1281" cy="1354"/>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2057401" y="1752600"/>
            <a:ext cx="5049839" cy="1752600"/>
            <a:chOff x="384" y="1200"/>
            <a:chExt cx="3181"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87" y="1212"/>
              <a:ext cx="178" cy="192"/>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8</a:t>
              </a:r>
            </a:p>
          </p:txBody>
        </p:sp>
        <p:sp>
          <p:nvSpPr>
            <p:cNvPr id="53350" name="Text Box 23"/>
            <p:cNvSpPr txBox="1">
              <a:spLocks noChangeArrowheads="1"/>
            </p:cNvSpPr>
            <p:nvPr/>
          </p:nvSpPr>
          <p:spPr bwMode="auto">
            <a:xfrm>
              <a:off x="2754" y="1370"/>
              <a:ext cx="402"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1905000" y="1709739"/>
            <a:ext cx="7194550" cy="3700464"/>
            <a:chOff x="240" y="1029"/>
            <a:chExt cx="4532" cy="2331"/>
          </a:xfrm>
        </p:grpSpPr>
        <p:sp>
          <p:nvSpPr>
            <p:cNvPr id="53309" name="Text Box 14"/>
            <p:cNvSpPr txBox="1">
              <a:spLocks noChangeArrowheads="1"/>
            </p:cNvSpPr>
            <p:nvPr/>
          </p:nvSpPr>
          <p:spPr bwMode="auto">
            <a:xfrm>
              <a:off x="2592" y="1029"/>
              <a:ext cx="240" cy="192"/>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38"/>
              <a:ext cx="291" cy="213"/>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2667001" y="3479801"/>
            <a:ext cx="7453313" cy="3394041"/>
            <a:chOff x="720" y="2017"/>
            <a:chExt cx="4695" cy="2185"/>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695" cy="973"/>
              <a:chOff x="720" y="3229"/>
              <a:chExt cx="4695" cy="973"/>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60" cy="218"/>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31" cy="198"/>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39" cy="218"/>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28194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0</a:t>
            </a:r>
          </a:p>
        </p:txBody>
      </p:sp>
      <p:sp>
        <p:nvSpPr>
          <p:cNvPr id="53263" name="TextBox 178"/>
          <p:cNvSpPr txBox="1">
            <a:spLocks noChangeArrowheads="1"/>
          </p:cNvSpPr>
          <p:nvPr/>
        </p:nvSpPr>
        <p:spPr bwMode="auto">
          <a:xfrm>
            <a:off x="48768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1</a:t>
            </a:r>
          </a:p>
        </p:txBody>
      </p:sp>
      <p:sp>
        <p:nvSpPr>
          <p:cNvPr id="53264" name="TextBox 179"/>
          <p:cNvSpPr txBox="1">
            <a:spLocks noChangeArrowheads="1"/>
          </p:cNvSpPr>
          <p:nvPr/>
        </p:nvSpPr>
        <p:spPr bwMode="auto">
          <a:xfrm>
            <a:off x="68580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2</a:t>
            </a:r>
          </a:p>
        </p:txBody>
      </p:sp>
      <p:sp>
        <p:nvSpPr>
          <p:cNvPr id="53265" name="TextBox 180"/>
          <p:cNvSpPr txBox="1">
            <a:spLocks noChangeArrowheads="1"/>
          </p:cNvSpPr>
          <p:nvPr/>
        </p:nvSpPr>
        <p:spPr bwMode="auto">
          <a:xfrm>
            <a:off x="88392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3</a:t>
            </a:r>
          </a:p>
        </p:txBody>
      </p:sp>
      <p:sp>
        <p:nvSpPr>
          <p:cNvPr id="183"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18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85" name="Slide Number Placeholder 5"/>
          <p:cNvSpPr>
            <a:spLocks noGrp="1"/>
          </p:cNvSpPr>
          <p:nvPr>
            <p:ph type="sldNum" sz="quarter" idx="4294967295"/>
          </p:nvPr>
        </p:nvSpPr>
        <p:spPr>
          <a:xfrm>
            <a:off x="926431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37</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15</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5532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609600" y="1191576"/>
            <a:ext cx="10972800" cy="2111671"/>
          </a:xfrm>
        </p:spPr>
        <p:txBody>
          <a:bodyPr rtlCol="0">
            <a:normAutofit fontScale="92500" lnSpcReduction="20000"/>
          </a:bodyPr>
          <a:lstStyle/>
          <a:p>
            <a:pPr>
              <a:defRPr/>
            </a:pPr>
            <a:r>
              <a:rPr lang="en-US" dirty="0">
                <a:ea typeface="+mn-ea"/>
                <a:cs typeface="+mn-cs"/>
              </a:rPr>
              <a:t>For a </a:t>
            </a:r>
            <a:r>
              <a:rPr lang="en-US" i="1" dirty="0" smtClean="0">
                <a:ea typeface="+mn-ea"/>
                <a:cs typeface="+mn-cs"/>
              </a:rPr>
              <a:t>fixed-size </a:t>
            </a:r>
            <a:r>
              <a:rPr lang="en-US" dirty="0" smtClean="0">
                <a:ea typeface="+mn-ea"/>
                <a:cs typeface="+mn-cs"/>
              </a:rPr>
              <a:t>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5300" name="Rectangle 4"/>
          <p:cNvSpPr>
            <a:spLocks noChangeArrowheads="1"/>
          </p:cNvSpPr>
          <p:nvPr/>
        </p:nvSpPr>
        <p:spPr bwMode="auto">
          <a:xfrm>
            <a:off x="2362201" y="3657600"/>
            <a:ext cx="6778625"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301" name="Line 5"/>
          <p:cNvSpPr>
            <a:spLocks noChangeShapeType="1"/>
          </p:cNvSpPr>
          <p:nvPr/>
        </p:nvSpPr>
        <p:spPr bwMode="auto">
          <a:xfrm>
            <a:off x="74644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2" name="Line 6"/>
          <p:cNvSpPr>
            <a:spLocks noChangeShapeType="1"/>
          </p:cNvSpPr>
          <p:nvPr/>
        </p:nvSpPr>
        <p:spPr bwMode="auto">
          <a:xfrm>
            <a:off x="54070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3" name="Line 7"/>
          <p:cNvSpPr>
            <a:spLocks noChangeShapeType="1"/>
          </p:cNvSpPr>
          <p:nvPr/>
        </p:nvSpPr>
        <p:spPr bwMode="auto">
          <a:xfrm>
            <a:off x="8683625"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5304" name="Text Box 8"/>
          <p:cNvSpPr txBox="1">
            <a:spLocks noChangeArrowheads="1"/>
          </p:cNvSpPr>
          <p:nvPr/>
        </p:nvSpPr>
        <p:spPr bwMode="auto">
          <a:xfrm>
            <a:off x="7464426" y="3637559"/>
            <a:ext cx="1180131"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Word offset</a:t>
            </a:r>
          </a:p>
        </p:txBody>
      </p:sp>
      <p:sp>
        <p:nvSpPr>
          <p:cNvPr id="55305" name="Text Box 9"/>
          <p:cNvSpPr txBox="1">
            <a:spLocks noChangeArrowheads="1"/>
          </p:cNvSpPr>
          <p:nvPr/>
        </p:nvSpPr>
        <p:spPr bwMode="auto">
          <a:xfrm>
            <a:off x="8607425" y="3637559"/>
            <a:ext cx="1084912"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5306" name="Text Box 10"/>
          <p:cNvSpPr txBox="1">
            <a:spLocks noChangeArrowheads="1"/>
          </p:cNvSpPr>
          <p:nvPr/>
        </p:nvSpPr>
        <p:spPr bwMode="auto">
          <a:xfrm>
            <a:off x="6097589" y="3637559"/>
            <a:ext cx="638445"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5307" name="Text Box 11"/>
          <p:cNvSpPr txBox="1">
            <a:spLocks noChangeArrowheads="1"/>
          </p:cNvSpPr>
          <p:nvPr/>
        </p:nvSpPr>
        <p:spPr bwMode="auto">
          <a:xfrm>
            <a:off x="3581400" y="3637559"/>
            <a:ext cx="461986"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Tag</a:t>
            </a:r>
          </a:p>
        </p:txBody>
      </p:sp>
      <p:sp>
        <p:nvSpPr>
          <p:cNvPr id="13" name="Date Placeholder 3"/>
          <p:cNvSpPr txBox="1">
            <a:spLocks/>
          </p:cNvSpPr>
          <p:nvPr/>
        </p:nvSpPr>
        <p:spPr>
          <a:xfrm>
            <a:off x="63366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5" name="Slide Number Placeholder 5"/>
          <p:cNvSpPr>
            <a:spLocks noGrp="1"/>
          </p:cNvSpPr>
          <p:nvPr>
            <p:ph type="sldNum" sz="quarter" idx="4294967295"/>
          </p:nvPr>
        </p:nvSpPr>
        <p:spPr>
          <a:xfrm>
            <a:off x="937661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6771" name="Rectangle 3"/>
          <p:cNvSpPr>
            <a:spLocks noGrp="1" noChangeArrowheads="1"/>
          </p:cNvSpPr>
          <p:nvPr>
            <p:ph type="body" idx="1"/>
          </p:nvPr>
        </p:nvSpPr>
        <p:spPr>
          <a:xfrm>
            <a:off x="609600" y="1196975"/>
            <a:ext cx="10972800" cy="2086192"/>
          </a:xfrm>
        </p:spPr>
        <p:txBody>
          <a:bodyPr rtlCol="0">
            <a:normAutofit fontScale="92500" lnSpcReduction="20000"/>
          </a:bodyPr>
          <a:lstStyle/>
          <a:p>
            <a:pPr>
              <a:defRPr/>
            </a:pPr>
            <a:r>
              <a:rPr lang="en-US" dirty="0">
                <a:ea typeface="+mn-ea"/>
                <a:cs typeface="+mn-cs"/>
              </a:rPr>
              <a:t>For a </a:t>
            </a:r>
            <a:r>
              <a:rPr lang="en-US" i="1" dirty="0" smtClean="0">
                <a:ea typeface="+mn-ea"/>
                <a:cs typeface="+mn-cs"/>
              </a:rPr>
              <a:t>fixed-size </a:t>
            </a:r>
            <a:r>
              <a:rPr lang="en-US" dirty="0" smtClean="0">
                <a:ea typeface="+mn-ea"/>
                <a:cs typeface="+mn-cs"/>
              </a:rPr>
              <a:t>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2286001" y="3657600"/>
            <a:ext cx="6831013" cy="30480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7440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5383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8659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7440614" y="3657600"/>
            <a:ext cx="1180131"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Word offset</a:t>
            </a:r>
          </a:p>
        </p:txBody>
      </p:sp>
      <p:sp>
        <p:nvSpPr>
          <p:cNvPr id="57353" name="Text Box 9"/>
          <p:cNvSpPr txBox="1">
            <a:spLocks noChangeArrowheads="1"/>
          </p:cNvSpPr>
          <p:nvPr/>
        </p:nvSpPr>
        <p:spPr bwMode="auto">
          <a:xfrm>
            <a:off x="8583613" y="3657600"/>
            <a:ext cx="1084912"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Byte offset</a:t>
            </a:r>
          </a:p>
        </p:txBody>
      </p:sp>
      <p:sp>
        <p:nvSpPr>
          <p:cNvPr id="57354" name="Text Box 10"/>
          <p:cNvSpPr txBox="1">
            <a:spLocks noChangeArrowheads="1"/>
          </p:cNvSpPr>
          <p:nvPr/>
        </p:nvSpPr>
        <p:spPr bwMode="auto">
          <a:xfrm>
            <a:off x="6073776" y="3657600"/>
            <a:ext cx="638445"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3706813" y="3657600"/>
            <a:ext cx="461986"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2335213" y="4267205"/>
            <a:ext cx="3048000" cy="569913"/>
            <a:chOff x="624" y="2496"/>
            <a:chExt cx="1920" cy="359"/>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556" cy="359"/>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Decreasing associativity,</a:t>
              </a:r>
              <a:br>
                <a:rPr lang="en-US" dirty="0">
                  <a:latin typeface="Calibri" charset="0"/>
                </a:rPr>
              </a:br>
              <a:r>
                <a:rPr lang="en-US" dirty="0">
                  <a:latin typeface="Calibri" charset="0"/>
                </a:rPr>
                <a:t>lower way, more sets</a:t>
              </a:r>
            </a:p>
          </p:txBody>
        </p:sp>
      </p:grpSp>
      <p:grpSp>
        <p:nvGrpSpPr>
          <p:cNvPr id="3" name="Group 16"/>
          <p:cNvGrpSpPr>
            <a:grpSpLocks/>
          </p:cNvGrpSpPr>
          <p:nvPr/>
        </p:nvGrpSpPr>
        <p:grpSpPr bwMode="auto">
          <a:xfrm>
            <a:off x="5383213" y="4676775"/>
            <a:ext cx="4433888" cy="1200150"/>
            <a:chOff x="2544" y="2832"/>
            <a:chExt cx="2793" cy="756"/>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509" cy="756"/>
            </a:xfrm>
            <a:prstGeom prst="rect">
              <a:avLst/>
            </a:prstGeom>
            <a:noFill/>
            <a:ln w="12700">
              <a:noFill/>
              <a:miter lim="800000"/>
              <a:headEnd/>
              <a:tailEnd/>
            </a:ln>
          </p:spPr>
          <p:txBody>
            <a:bodyPr wrap="none">
              <a:prstTxWarp prst="textNoShape">
                <a:avLst/>
              </a:prstTxWarp>
              <a:spAutoFit/>
            </a:bodyPr>
            <a:lstStyle/>
            <a:p>
              <a:r>
                <a:rPr lang="en-US">
                  <a:latin typeface="Calibri" charset="0"/>
                </a:rPr>
                <a:t>Fully associative</a:t>
              </a:r>
            </a:p>
            <a:p>
              <a:r>
                <a:rPr lang="en-US">
                  <a:latin typeface="Calibri" charset="0"/>
                </a:rPr>
                <a:t>(only one set)</a:t>
              </a:r>
            </a:p>
            <a:p>
              <a:r>
                <a:rPr lang="en-US">
                  <a:latin typeface="Calibri" charset="0"/>
                </a:rPr>
                <a:t>Tag is all the bits except</a:t>
              </a:r>
            </a:p>
            <a:p>
              <a:r>
                <a:rPr lang="en-US">
                  <a:latin typeface="Calibri" charset="0"/>
                </a:rPr>
                <a:t>block and byte offset</a:t>
              </a:r>
            </a:p>
          </p:txBody>
        </p:sp>
      </p:grpSp>
      <p:grpSp>
        <p:nvGrpSpPr>
          <p:cNvPr id="4" name="Group 20"/>
          <p:cNvGrpSpPr>
            <a:grpSpLocks/>
          </p:cNvGrpSpPr>
          <p:nvPr/>
        </p:nvGrpSpPr>
        <p:grpSpPr bwMode="auto">
          <a:xfrm>
            <a:off x="2944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5383219" y="4038604"/>
            <a:ext cx="2806703" cy="639763"/>
            <a:chOff x="2544" y="2256"/>
            <a:chExt cx="1768" cy="403"/>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28" cy="355"/>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Increasing associativity, </a:t>
              </a:r>
              <a:br>
                <a:rPr lang="en-US" dirty="0">
                  <a:latin typeface="Calibri" charset="0"/>
                </a:rPr>
              </a:br>
              <a:r>
                <a:rPr lang="en-US" dirty="0">
                  <a:latin typeface="Calibri" charset="0"/>
                </a:rPr>
                <a:t>higher way, less sets</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5688015" y="2971800"/>
            <a:ext cx="1389063" cy="793750"/>
            <a:chOff x="2448" y="1968"/>
            <a:chExt cx="875"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875"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3021014" y="2971800"/>
            <a:ext cx="1979613" cy="793750"/>
            <a:chOff x="960" y="1968"/>
            <a:chExt cx="1247" cy="500"/>
          </a:xfrm>
        </p:grpSpPr>
        <p:sp>
          <p:nvSpPr>
            <p:cNvPr id="57368" name="Text Box 31"/>
            <p:cNvSpPr txBox="1">
              <a:spLocks noChangeArrowheads="1"/>
            </p:cNvSpPr>
            <p:nvPr/>
          </p:nvSpPr>
          <p:spPr bwMode="auto">
            <a:xfrm>
              <a:off x="960" y="1968"/>
              <a:ext cx="1247"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7364414" y="2971800"/>
            <a:ext cx="2584450" cy="793750"/>
            <a:chOff x="3504" y="1968"/>
            <a:chExt cx="1628"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628"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38" name="Date Placeholder 3"/>
          <p:cNvSpPr txBox="1">
            <a:spLocks/>
          </p:cNvSpPr>
          <p:nvPr/>
        </p:nvSpPr>
        <p:spPr>
          <a:xfrm>
            <a:off x="77804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3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40" name="Slide Number Placeholder 5"/>
          <p:cNvSpPr>
            <a:spLocks noGrp="1"/>
          </p:cNvSpPr>
          <p:nvPr>
            <p:ph type="sldNum" sz="quarter" idx="4294967295"/>
          </p:nvPr>
        </p:nvSpPr>
        <p:spPr>
          <a:xfrm>
            <a:off x="937660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5387180" y="2450689"/>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a:solidFill>
                  <a:srgbClr val="000000"/>
                </a:solidFill>
              </a:rPr>
              <a:t>Second-Level</a:t>
            </a: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2535588" y="1862080"/>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3449988" y="1785881"/>
            <a:ext cx="799579" cy="335989"/>
          </a:xfrm>
          <a:prstGeom prst="rect">
            <a:avLst/>
          </a:prstGeom>
          <a:noFill/>
          <a:ln w="12700">
            <a:noFill/>
            <a:miter lim="800000"/>
            <a:headEnd/>
            <a:tailEnd/>
          </a:ln>
          <a:effectLst/>
        </p:spPr>
        <p:txBody>
          <a:bodyPr wrap="none" lIns="90488" tIns="44450" rIns="90488" bIns="44450">
            <a:spAutoFit/>
          </a:bodyPr>
          <a:lstStyle/>
          <a:p>
            <a:r>
              <a:rPr lang="en-US" sz="1600"/>
              <a:t>Control</a:t>
            </a:r>
          </a:p>
        </p:txBody>
      </p:sp>
      <p:sp>
        <p:nvSpPr>
          <p:cNvPr id="1487880" name="Rectangle 8"/>
          <p:cNvSpPr>
            <a:spLocks noChangeArrowheads="1"/>
          </p:cNvSpPr>
          <p:nvPr/>
        </p:nvSpPr>
        <p:spPr bwMode="auto">
          <a:xfrm>
            <a:off x="2486375" y="2319280"/>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2535588" y="2852681"/>
            <a:ext cx="949235" cy="335989"/>
          </a:xfrm>
          <a:prstGeom prst="rect">
            <a:avLst/>
          </a:prstGeom>
          <a:noFill/>
          <a:ln w="12700">
            <a:noFill/>
            <a:miter lim="800000"/>
            <a:headEnd/>
            <a:tailEnd/>
          </a:ln>
          <a:effectLst/>
        </p:spPr>
        <p:txBody>
          <a:bodyPr wrap="none" lIns="90488" tIns="44450" rIns="90488" bIns="44450">
            <a:spAutoFit/>
          </a:bodyPr>
          <a:lstStyle/>
          <a:p>
            <a:r>
              <a:rPr lang="en-US" sz="1600"/>
              <a:t>Datapath</a:t>
            </a:r>
          </a:p>
        </p:txBody>
      </p:sp>
      <p:sp>
        <p:nvSpPr>
          <p:cNvPr id="1487882" name="Rectangle 10"/>
          <p:cNvSpPr>
            <a:spLocks noChangeArrowheads="1"/>
          </p:cNvSpPr>
          <p:nvPr/>
        </p:nvSpPr>
        <p:spPr bwMode="auto">
          <a:xfrm>
            <a:off x="9164987" y="1328680"/>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9186081" y="2319281"/>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t>Secondary</a:t>
            </a:r>
          </a:p>
          <a:p>
            <a:pPr algn="ctr"/>
            <a:r>
              <a:rPr lang="en-US" sz="1600" dirty="0"/>
              <a:t>Memory</a:t>
            </a:r>
          </a:p>
          <a:p>
            <a:pPr algn="ctr"/>
            <a:r>
              <a:rPr lang="en-US" sz="1600" dirty="0"/>
              <a:t>(Disk</a:t>
            </a:r>
          </a:p>
          <a:p>
            <a:pPr algn="ctr"/>
            <a:r>
              <a:rPr lang="en-US" sz="1600" dirty="0"/>
              <a:t>Or Flash)</a:t>
            </a:r>
          </a:p>
        </p:txBody>
      </p:sp>
      <p:sp>
        <p:nvSpPr>
          <p:cNvPr id="1487884" name="Rectangle 12"/>
          <p:cNvSpPr>
            <a:spLocks noChangeArrowheads="1"/>
          </p:cNvSpPr>
          <p:nvPr/>
        </p:nvSpPr>
        <p:spPr bwMode="auto">
          <a:xfrm>
            <a:off x="2333974" y="1557281"/>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3556798" y="1554555"/>
            <a:ext cx="1968232" cy="335989"/>
          </a:xfrm>
          <a:prstGeom prst="rect">
            <a:avLst/>
          </a:prstGeom>
          <a:noFill/>
          <a:ln w="12700">
            <a:noFill/>
            <a:miter lim="800000"/>
            <a:headEnd/>
            <a:tailEnd/>
          </a:ln>
          <a:effectLst/>
        </p:spPr>
        <p:txBody>
          <a:bodyPr wrap="none" lIns="90488" tIns="44450" rIns="90488" bIns="44450">
            <a:spAutoFit/>
          </a:bodyPr>
          <a:lstStyle/>
          <a:p>
            <a:r>
              <a:rPr lang="en-US" sz="1600" dirty="0"/>
              <a:t>On-Chip Components</a:t>
            </a:r>
          </a:p>
        </p:txBody>
      </p:sp>
      <p:sp>
        <p:nvSpPr>
          <p:cNvPr id="1487886" name="Line 14"/>
          <p:cNvSpPr>
            <a:spLocks noChangeShapeType="1"/>
          </p:cNvSpPr>
          <p:nvPr/>
        </p:nvSpPr>
        <p:spPr bwMode="auto">
          <a:xfrm flipV="1">
            <a:off x="3754787" y="1176280"/>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3851625" y="3625794"/>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3476975" y="2919355"/>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3187256" y="3191612"/>
            <a:ext cx="1011238" cy="333375"/>
          </a:xfrm>
          <a:prstGeom prst="rect">
            <a:avLst/>
          </a:prstGeom>
          <a:noFill/>
          <a:ln w="12700">
            <a:noFill/>
            <a:miter lim="800000"/>
            <a:headEnd/>
            <a:tailEnd/>
          </a:ln>
          <a:effectLst/>
        </p:spPr>
        <p:txBody>
          <a:bodyPr lIns="90488" tIns="44450" rIns="90488" bIns="44450">
            <a:spAutoFit/>
          </a:bodyPr>
          <a:lstStyle/>
          <a:p>
            <a:r>
              <a:rPr lang="en-US" sz="1600"/>
              <a:t>RegFile</a:t>
            </a:r>
          </a:p>
        </p:txBody>
      </p:sp>
      <p:sp>
        <p:nvSpPr>
          <p:cNvPr id="1487891" name="Rectangle 19" descr="10%"/>
          <p:cNvSpPr>
            <a:spLocks noChangeArrowheads="1"/>
          </p:cNvSpPr>
          <p:nvPr/>
        </p:nvSpPr>
        <p:spPr bwMode="auto">
          <a:xfrm>
            <a:off x="7772400" y="2069689"/>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7848600" y="2374489"/>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4638882" y="3075133"/>
            <a:ext cx="686086" cy="58221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4646818" y="2389333"/>
            <a:ext cx="686086" cy="5822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697388" y="3995680"/>
            <a:ext cx="8736441"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t>Speed (cycles):        </a:t>
            </a:r>
            <a:r>
              <a:rPr lang="en-US" dirty="0">
                <a:cs typeface="Arial" charset="0"/>
              </a:rPr>
              <a:t>½</a:t>
            </a:r>
            <a:r>
              <a:rPr lang="en-US" dirty="0"/>
              <a:t>’s                     1’s                           10’s               100’s-1000        1,000,000’s</a:t>
            </a:r>
          </a:p>
        </p:txBody>
      </p:sp>
      <p:sp>
        <p:nvSpPr>
          <p:cNvPr id="1487902" name="Rectangle 30"/>
          <p:cNvSpPr>
            <a:spLocks noChangeArrowheads="1"/>
          </p:cNvSpPr>
          <p:nvPr/>
        </p:nvSpPr>
        <p:spPr bwMode="auto">
          <a:xfrm>
            <a:off x="1697387" y="4376681"/>
            <a:ext cx="8078878"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t>Size (bytes):    </a:t>
            </a:r>
            <a:r>
              <a:rPr lang="en-US" dirty="0"/>
              <a:t>     100’s   </a:t>
            </a:r>
            <a:r>
              <a:rPr lang="en-US" b="1" dirty="0"/>
              <a:t>      </a:t>
            </a:r>
            <a:r>
              <a:rPr lang="en-US" dirty="0"/>
              <a:t>         10K’s                         M’s                    G’s                      T’s</a:t>
            </a:r>
          </a:p>
        </p:txBody>
      </p:sp>
      <p:sp>
        <p:nvSpPr>
          <p:cNvPr id="36" name="Content Placeholder 30"/>
          <p:cNvSpPr>
            <a:spLocks noGrp="1"/>
          </p:cNvSpPr>
          <p:nvPr>
            <p:ph idx="1"/>
          </p:nvPr>
        </p:nvSpPr>
        <p:spPr>
          <a:xfrm>
            <a:off x="825910" y="5267917"/>
            <a:ext cx="10368116" cy="1193800"/>
          </a:xfrm>
        </p:spPr>
        <p:txBody>
          <a:bodyPr>
            <a:normAutofit fontScale="85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2005357" y="4747184"/>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t> Cost/bit:         </a:t>
              </a:r>
              <a:r>
                <a:rPr lang="en-US" dirty="0"/>
                <a:t>highest                                                                                                 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6553200" y="1993488"/>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a:solidFill>
                  <a:srgbClr val="000000"/>
                </a:solidFill>
              </a:rPr>
              <a:t>Third-Level</a:t>
            </a:r>
          </a:p>
          <a:p>
            <a:pPr algn="ctr"/>
            <a:r>
              <a:rPr lang="en-US" sz="1600" dirty="0">
                <a:solidFill>
                  <a:srgbClr val="000000"/>
                </a:solidFill>
              </a:rPr>
              <a:t>Cache</a:t>
            </a:r>
          </a:p>
          <a:p>
            <a:pPr algn="ctr"/>
            <a:r>
              <a:rPr lang="en-US" sz="1600" dirty="0">
                <a:solidFill>
                  <a:srgbClr val="000000"/>
                </a:solidFill>
              </a:rPr>
              <a:t>(SRAM)</a:t>
            </a:r>
          </a:p>
        </p:txBody>
      </p:sp>
      <p:sp>
        <p:nvSpPr>
          <p:cNvPr id="28" name="Date Placeholder 3"/>
          <p:cNvSpPr txBox="1">
            <a:spLocks/>
          </p:cNvSpPr>
          <p:nvPr/>
        </p:nvSpPr>
        <p:spPr>
          <a:xfrm>
            <a:off x="72759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32"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34" name="Slide Number Placeholder 5"/>
          <p:cNvSpPr>
            <a:spLocks noGrp="1"/>
          </p:cNvSpPr>
          <p:nvPr>
            <p:ph type="sldNum" sz="quarter" idx="4294967295"/>
          </p:nvPr>
        </p:nvSpPr>
        <p:spPr>
          <a:xfrm>
            <a:off x="924231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a:t>
            </a:fld>
            <a:endParaRPr lang="en-US"/>
          </a:p>
        </p:txBody>
      </p:sp>
    </p:spTree>
    <p:extLst>
      <p:ext uri="{BB962C8B-B14F-4D97-AF65-F5344CB8AC3E}">
        <p14:creationId xmlns:p14="http://schemas.microsoft.com/office/powerpoint/2010/main" val="410857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487362"/>
          </a:xfrm>
        </p:spPr>
        <p:txBody>
          <a:bodyPr>
            <a:normAutofit fontScale="90000"/>
          </a:bodyPr>
          <a:lstStyle/>
          <a:p>
            <a:r>
              <a:rPr lang="en-US" dirty="0" smtClean="0"/>
              <a:t>Total Cache Capacity =</a:t>
            </a:r>
            <a:endParaRPr lang="en-US" dirty="0"/>
          </a:p>
        </p:txBody>
      </p:sp>
      <p:sp>
        <p:nvSpPr>
          <p:cNvPr id="5" name="TextBox 4"/>
          <p:cNvSpPr txBox="1"/>
          <p:nvPr/>
        </p:nvSpPr>
        <p:spPr>
          <a:xfrm>
            <a:off x="2743201" y="762001"/>
            <a:ext cx="7389587" cy="646331"/>
          </a:xfrm>
          <a:prstGeom prst="rect">
            <a:avLst/>
          </a:prstGeom>
          <a:noFill/>
        </p:spPr>
        <p:txBody>
          <a:bodyPr wrap="none" rtlCol="0">
            <a:spAutoFit/>
          </a:bodyPr>
          <a:lstStyle/>
          <a:p>
            <a:r>
              <a:rPr lang="en-US" sz="3600" dirty="0"/>
              <a:t>Associativity  ×  # of sets  </a:t>
            </a:r>
            <a:r>
              <a:rPr lang="en-US" sz="3600" b="1" dirty="0"/>
              <a:t>×</a:t>
            </a:r>
            <a:r>
              <a:rPr lang="en-US" sz="3600" dirty="0"/>
              <a:t>  </a:t>
            </a:r>
            <a:r>
              <a:rPr lang="en-US" sz="3600" dirty="0" err="1"/>
              <a:t>block_size</a:t>
            </a:r>
            <a:r>
              <a:rPr lang="en-US" sz="3600" dirty="0"/>
              <a:t> </a:t>
            </a:r>
          </a:p>
        </p:txBody>
      </p:sp>
      <p:sp>
        <p:nvSpPr>
          <p:cNvPr id="6" name="TextBox 5"/>
          <p:cNvSpPr txBox="1"/>
          <p:nvPr/>
        </p:nvSpPr>
        <p:spPr>
          <a:xfrm>
            <a:off x="2834438" y="1472624"/>
            <a:ext cx="6995362" cy="584776"/>
          </a:xfrm>
          <a:prstGeom prst="rect">
            <a:avLst/>
          </a:prstGeom>
          <a:noFill/>
        </p:spPr>
        <p:txBody>
          <a:bodyPr wrap="none" rtlCol="0">
            <a:spAutoFit/>
          </a:bodyPr>
          <a:lstStyle/>
          <a:p>
            <a:r>
              <a:rPr lang="en-US" sz="3200" i="1" dirty="0"/>
              <a:t>Bytes = blocks/set  ×  sets  ×  Bytes/block </a:t>
            </a:r>
          </a:p>
        </p:txBody>
      </p:sp>
      <p:grpSp>
        <p:nvGrpSpPr>
          <p:cNvPr id="24" name="Group 23"/>
          <p:cNvGrpSpPr/>
          <p:nvPr/>
        </p:nvGrpSpPr>
        <p:grpSpPr>
          <a:xfrm>
            <a:off x="3200400" y="2971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18053" cy="547159"/>
            </a:xfrm>
            <a:prstGeom prst="rect">
              <a:avLst/>
            </a:prstGeom>
            <a:noFill/>
          </p:spPr>
          <p:txBody>
            <a:bodyPr wrap="none" rtlCol="0">
              <a:spAutoFit/>
            </a:bodyPr>
            <a:lstStyle/>
            <a:p>
              <a:r>
                <a:rPr lang="en-US" sz="2400" i="1" dirty="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722980" cy="620113"/>
            </a:xfrm>
            <a:prstGeom prst="rect">
              <a:avLst/>
            </a:prstGeom>
            <a:noFill/>
          </p:spPr>
          <p:txBody>
            <a:bodyPr wrap="none" rtlCol="0">
              <a:spAutoFit/>
            </a:bodyPr>
            <a:lstStyle/>
            <a:p>
              <a:r>
                <a:rPr lang="en-US" sz="2800" i="1" dirty="0">
                  <a:solidFill>
                    <a:srgbClr val="0000FF"/>
                  </a:solidFill>
                </a:rPr>
                <a:t>Tag</a:t>
              </a:r>
            </a:p>
          </p:txBody>
        </p:sp>
        <p:sp>
          <p:nvSpPr>
            <p:cNvPr id="22" name="TextBox 21"/>
            <p:cNvSpPr txBox="1"/>
            <p:nvPr/>
          </p:nvSpPr>
          <p:spPr>
            <a:xfrm>
              <a:off x="4191000" y="3393876"/>
              <a:ext cx="997492" cy="620113"/>
            </a:xfrm>
            <a:prstGeom prst="rect">
              <a:avLst/>
            </a:prstGeom>
            <a:noFill/>
          </p:spPr>
          <p:txBody>
            <a:bodyPr wrap="none" rtlCol="0">
              <a:spAutoFit/>
            </a:bodyPr>
            <a:lstStyle/>
            <a:p>
              <a:r>
                <a:rPr lang="en-US" sz="2800" i="1" dirty="0">
                  <a:solidFill>
                    <a:srgbClr val="0000FF"/>
                  </a:solidFill>
                </a:rPr>
                <a:t>Index</a:t>
              </a:r>
            </a:p>
          </p:txBody>
        </p:sp>
      </p:grpSp>
      <p:sp>
        <p:nvSpPr>
          <p:cNvPr id="23" name="TextBox 22"/>
          <p:cNvSpPr txBox="1"/>
          <p:nvPr/>
        </p:nvSpPr>
        <p:spPr>
          <a:xfrm>
            <a:off x="4694634" y="2209800"/>
            <a:ext cx="2713341" cy="584776"/>
          </a:xfrm>
          <a:prstGeom prst="rect">
            <a:avLst/>
          </a:prstGeom>
          <a:noFill/>
        </p:spPr>
        <p:txBody>
          <a:bodyPr wrap="none" rtlCol="0">
            <a:spAutoFit/>
          </a:bodyPr>
          <a:lstStyle/>
          <a:p>
            <a:r>
              <a:rPr lang="en-US" sz="3200" i="1" dirty="0">
                <a:solidFill>
                  <a:srgbClr val="3366FF"/>
                </a:solidFill>
              </a:rPr>
              <a:t>C = N  ×  S  ×  B</a:t>
            </a:r>
          </a:p>
        </p:txBody>
      </p:sp>
      <p:sp>
        <p:nvSpPr>
          <p:cNvPr id="25" name="TextBox 24"/>
          <p:cNvSpPr txBox="1"/>
          <p:nvPr/>
        </p:nvSpPr>
        <p:spPr>
          <a:xfrm>
            <a:off x="2286001" y="4038601"/>
            <a:ext cx="7324391" cy="954107"/>
          </a:xfrm>
          <a:prstGeom prst="rect">
            <a:avLst/>
          </a:prstGeom>
          <a:noFill/>
        </p:spPr>
        <p:txBody>
          <a:bodyPr wrap="none" rtlCol="0">
            <a:spAutoFit/>
          </a:bodyPr>
          <a:lstStyle/>
          <a:p>
            <a:r>
              <a:rPr lang="en-US" sz="2800" dirty="0" err="1"/>
              <a:t>address_size</a:t>
            </a:r>
            <a:r>
              <a:rPr lang="en-US" sz="2800" dirty="0"/>
              <a:t> = </a:t>
            </a:r>
            <a:r>
              <a:rPr lang="en-US" sz="2800" dirty="0" err="1"/>
              <a:t>tag_size</a:t>
            </a:r>
            <a:r>
              <a:rPr lang="en-US" sz="2800" dirty="0"/>
              <a:t> + </a:t>
            </a:r>
            <a:r>
              <a:rPr lang="en-US" sz="2800" dirty="0" err="1"/>
              <a:t>index_size</a:t>
            </a:r>
            <a:r>
              <a:rPr lang="en-US" sz="2800" dirty="0"/>
              <a:t> + </a:t>
            </a:r>
            <a:r>
              <a:rPr lang="en-US" sz="2800" dirty="0" err="1"/>
              <a:t>offset_size</a:t>
            </a:r>
            <a:endParaRPr lang="en-US" sz="2800" dirty="0"/>
          </a:p>
          <a:p>
            <a:r>
              <a:rPr lang="en-US" sz="2800" dirty="0"/>
              <a:t>                        = </a:t>
            </a:r>
            <a:r>
              <a:rPr lang="en-US" sz="2800" dirty="0" err="1"/>
              <a:t>tag_size</a:t>
            </a:r>
            <a:r>
              <a:rPr lang="en-US" sz="2800" dirty="0"/>
              <a:t> + log</a:t>
            </a:r>
            <a:r>
              <a:rPr lang="en-US" sz="2800" baseline="-25000" dirty="0"/>
              <a:t>2</a:t>
            </a:r>
            <a:r>
              <a:rPr lang="en-US" sz="2800" dirty="0"/>
              <a:t>(S) + log</a:t>
            </a:r>
            <a:r>
              <a:rPr lang="en-US" sz="2800" baseline="-25000" dirty="0"/>
              <a:t>2</a:t>
            </a:r>
            <a:r>
              <a:rPr lang="en-US" sz="2800" dirty="0"/>
              <a:t>(B)</a:t>
            </a:r>
          </a:p>
        </p:txBody>
      </p:sp>
      <p:sp>
        <p:nvSpPr>
          <p:cNvPr id="16" name="Date Placeholder 3"/>
          <p:cNvSpPr txBox="1">
            <a:spLocks/>
          </p:cNvSpPr>
          <p:nvPr/>
        </p:nvSpPr>
        <p:spPr>
          <a:xfrm>
            <a:off x="72991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9" name="Slide Number Placeholder 5"/>
          <p:cNvSpPr>
            <a:spLocks noGrp="1"/>
          </p:cNvSpPr>
          <p:nvPr>
            <p:ph type="sldNum" sz="quarter" idx="4294967295"/>
          </p:nvPr>
        </p:nvSpPr>
        <p:spPr>
          <a:xfrm>
            <a:off x="929639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40</a:t>
            </a:fld>
            <a:endParaRPr lang="en-US"/>
          </a:p>
        </p:txBody>
      </p:sp>
    </p:spTree>
    <p:extLst>
      <p:ext uri="{BB962C8B-B14F-4D97-AF65-F5344CB8AC3E}">
        <p14:creationId xmlns:p14="http://schemas.microsoft.com/office/powerpoint/2010/main" val="583026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Cache Capacity =</a:t>
            </a:r>
            <a:endParaRPr lang="en-US" dirty="0"/>
          </a:p>
        </p:txBody>
      </p:sp>
      <p:sp>
        <p:nvSpPr>
          <p:cNvPr id="1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41</a:t>
            </a:fld>
            <a:endParaRPr lang="en-US"/>
          </a:p>
        </p:txBody>
      </p:sp>
      <p:sp>
        <p:nvSpPr>
          <p:cNvPr id="5" name="TextBox 4"/>
          <p:cNvSpPr txBox="1"/>
          <p:nvPr/>
        </p:nvSpPr>
        <p:spPr>
          <a:xfrm>
            <a:off x="2743200" y="1320225"/>
            <a:ext cx="7285392" cy="646331"/>
          </a:xfrm>
          <a:prstGeom prst="rect">
            <a:avLst/>
          </a:prstGeom>
          <a:noFill/>
        </p:spPr>
        <p:txBody>
          <a:bodyPr wrap="none" rtlCol="0">
            <a:spAutoFit/>
          </a:bodyPr>
          <a:lstStyle/>
          <a:p>
            <a:r>
              <a:rPr lang="en-US" sz="3600" dirty="0"/>
              <a:t>Associativity *  # of sets  *  </a:t>
            </a:r>
            <a:r>
              <a:rPr lang="en-US" sz="3600" dirty="0" err="1"/>
              <a:t>block_size</a:t>
            </a:r>
            <a:r>
              <a:rPr lang="en-US" sz="3600" dirty="0"/>
              <a:t> </a:t>
            </a:r>
          </a:p>
        </p:txBody>
      </p:sp>
      <p:sp>
        <p:nvSpPr>
          <p:cNvPr id="6" name="TextBox 5"/>
          <p:cNvSpPr txBox="1"/>
          <p:nvPr/>
        </p:nvSpPr>
        <p:spPr>
          <a:xfrm>
            <a:off x="2834438" y="2030848"/>
            <a:ext cx="6995362" cy="584776"/>
          </a:xfrm>
          <a:prstGeom prst="rect">
            <a:avLst/>
          </a:prstGeom>
          <a:noFill/>
        </p:spPr>
        <p:txBody>
          <a:bodyPr wrap="none" rtlCol="0">
            <a:spAutoFit/>
          </a:bodyPr>
          <a:lstStyle/>
          <a:p>
            <a:r>
              <a:rPr lang="en-US" sz="3200" i="1" dirty="0"/>
              <a:t>Bytes = blocks/set  *  sets  *  Bytes/block </a:t>
            </a:r>
          </a:p>
        </p:txBody>
      </p:sp>
      <p:grpSp>
        <p:nvGrpSpPr>
          <p:cNvPr id="24" name="Group 23"/>
          <p:cNvGrpSpPr/>
          <p:nvPr/>
        </p:nvGrpSpPr>
        <p:grpSpPr>
          <a:xfrm>
            <a:off x="3200400" y="3352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18053" cy="547159"/>
            </a:xfrm>
            <a:prstGeom prst="rect">
              <a:avLst/>
            </a:prstGeom>
            <a:noFill/>
          </p:spPr>
          <p:txBody>
            <a:bodyPr wrap="none" rtlCol="0">
              <a:spAutoFit/>
            </a:bodyPr>
            <a:lstStyle/>
            <a:p>
              <a:r>
                <a:rPr lang="en-US" sz="2400" i="1" dirty="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722980" cy="620113"/>
            </a:xfrm>
            <a:prstGeom prst="rect">
              <a:avLst/>
            </a:prstGeom>
            <a:noFill/>
          </p:spPr>
          <p:txBody>
            <a:bodyPr wrap="none" rtlCol="0">
              <a:spAutoFit/>
            </a:bodyPr>
            <a:lstStyle/>
            <a:p>
              <a:r>
                <a:rPr lang="en-US" sz="2800" i="1" dirty="0">
                  <a:solidFill>
                    <a:srgbClr val="0000FF"/>
                  </a:solidFill>
                </a:rPr>
                <a:t>Tag</a:t>
              </a:r>
            </a:p>
          </p:txBody>
        </p:sp>
        <p:sp>
          <p:nvSpPr>
            <p:cNvPr id="22" name="TextBox 21"/>
            <p:cNvSpPr txBox="1"/>
            <p:nvPr/>
          </p:nvSpPr>
          <p:spPr>
            <a:xfrm>
              <a:off x="4191000" y="3393876"/>
              <a:ext cx="997492" cy="620113"/>
            </a:xfrm>
            <a:prstGeom prst="rect">
              <a:avLst/>
            </a:prstGeom>
            <a:noFill/>
          </p:spPr>
          <p:txBody>
            <a:bodyPr wrap="none" rtlCol="0">
              <a:spAutoFit/>
            </a:bodyPr>
            <a:lstStyle/>
            <a:p>
              <a:r>
                <a:rPr lang="en-US" sz="2800" i="1" dirty="0">
                  <a:solidFill>
                    <a:srgbClr val="0000FF"/>
                  </a:solidFill>
                </a:rPr>
                <a:t>Index</a:t>
              </a:r>
            </a:p>
          </p:txBody>
        </p:sp>
      </p:grpSp>
      <p:sp>
        <p:nvSpPr>
          <p:cNvPr id="23" name="TextBox 22"/>
          <p:cNvSpPr txBox="1"/>
          <p:nvPr/>
        </p:nvSpPr>
        <p:spPr>
          <a:xfrm>
            <a:off x="4694634" y="2615624"/>
            <a:ext cx="2620567" cy="584776"/>
          </a:xfrm>
          <a:prstGeom prst="rect">
            <a:avLst/>
          </a:prstGeom>
          <a:noFill/>
        </p:spPr>
        <p:txBody>
          <a:bodyPr wrap="none" rtlCol="0">
            <a:spAutoFit/>
          </a:bodyPr>
          <a:lstStyle/>
          <a:p>
            <a:r>
              <a:rPr lang="en-US" sz="3200" i="1" dirty="0">
                <a:solidFill>
                  <a:srgbClr val="3366FF"/>
                </a:solidFill>
              </a:rPr>
              <a:t>C = N *  S  *  B</a:t>
            </a:r>
          </a:p>
        </p:txBody>
      </p:sp>
      <p:sp>
        <p:nvSpPr>
          <p:cNvPr id="25" name="TextBox 24"/>
          <p:cNvSpPr txBox="1"/>
          <p:nvPr/>
        </p:nvSpPr>
        <p:spPr>
          <a:xfrm>
            <a:off x="2286000" y="4038601"/>
            <a:ext cx="7559356" cy="2850011"/>
          </a:xfrm>
          <a:prstGeom prst="rect">
            <a:avLst/>
          </a:prstGeom>
          <a:noFill/>
        </p:spPr>
        <p:txBody>
          <a:bodyPr wrap="none" rtlCol="0">
            <a:spAutoFit/>
          </a:bodyPr>
          <a:lstStyle/>
          <a:p>
            <a:r>
              <a:rPr lang="en-US" sz="2800" dirty="0" err="1"/>
              <a:t>address_size</a:t>
            </a:r>
            <a:r>
              <a:rPr lang="en-US" sz="2800" dirty="0"/>
              <a:t> = </a:t>
            </a:r>
            <a:r>
              <a:rPr lang="en-US" sz="2800" dirty="0" err="1"/>
              <a:t>tag_size</a:t>
            </a:r>
            <a:r>
              <a:rPr lang="en-US" sz="2800" dirty="0"/>
              <a:t> + </a:t>
            </a:r>
            <a:r>
              <a:rPr lang="en-US" sz="2800" dirty="0" err="1"/>
              <a:t>index_size</a:t>
            </a:r>
            <a:r>
              <a:rPr lang="en-US" sz="2800" dirty="0"/>
              <a:t> + </a:t>
            </a:r>
            <a:r>
              <a:rPr lang="en-US" sz="2800" dirty="0" err="1"/>
              <a:t>offset_size</a:t>
            </a:r>
            <a:endParaRPr lang="en-US" sz="2800" dirty="0"/>
          </a:p>
          <a:p>
            <a:r>
              <a:rPr lang="en-US" sz="2800" dirty="0"/>
              <a:t>                        = </a:t>
            </a:r>
            <a:r>
              <a:rPr lang="en-US" sz="2800" dirty="0" err="1"/>
              <a:t>tag_size</a:t>
            </a:r>
            <a:r>
              <a:rPr lang="en-US" sz="2800" dirty="0"/>
              <a:t> + log</a:t>
            </a:r>
            <a:r>
              <a:rPr lang="en-US" sz="2800" baseline="-25000" dirty="0"/>
              <a:t>2</a:t>
            </a:r>
            <a:r>
              <a:rPr lang="en-US" sz="2800" dirty="0"/>
              <a:t>(S) + log</a:t>
            </a:r>
            <a:r>
              <a:rPr lang="en-US" sz="2800" baseline="-25000" dirty="0"/>
              <a:t>2</a:t>
            </a:r>
            <a:r>
              <a:rPr lang="en-US" sz="2800" dirty="0"/>
              <a:t>(B)</a:t>
            </a:r>
          </a:p>
          <a:p>
            <a:pPr>
              <a:lnSpc>
                <a:spcPct val="85000"/>
              </a:lnSpc>
            </a:pPr>
            <a:r>
              <a:rPr lang="en-US" sz="2800" dirty="0"/>
              <a:t>Double the Associativity: Number of sets?</a:t>
            </a:r>
          </a:p>
          <a:p>
            <a:pPr>
              <a:lnSpc>
                <a:spcPct val="85000"/>
              </a:lnSpc>
            </a:pPr>
            <a:r>
              <a:rPr lang="en-US" sz="2800" dirty="0"/>
              <a:t>	</a:t>
            </a:r>
            <a:r>
              <a:rPr lang="en-US" sz="2800" i="1" dirty="0" err="1"/>
              <a:t>tag_size</a:t>
            </a:r>
            <a:r>
              <a:rPr lang="en-US" sz="2800" i="1" dirty="0"/>
              <a:t>? </a:t>
            </a:r>
            <a:r>
              <a:rPr lang="en-US" sz="2800" i="1" dirty="0" err="1"/>
              <a:t>index_size</a:t>
            </a:r>
            <a:r>
              <a:rPr lang="en-US" sz="2800" i="1" dirty="0"/>
              <a:t>? # comparators?</a:t>
            </a:r>
          </a:p>
          <a:p>
            <a:pPr>
              <a:lnSpc>
                <a:spcPct val="85000"/>
              </a:lnSpc>
            </a:pPr>
            <a:r>
              <a:rPr lang="en-US" sz="2800" dirty="0"/>
              <a:t>Double the Sets: Associativity?</a:t>
            </a:r>
          </a:p>
          <a:p>
            <a:pPr>
              <a:lnSpc>
                <a:spcPct val="85000"/>
              </a:lnSpc>
            </a:pPr>
            <a:r>
              <a:rPr lang="en-US" sz="2800" dirty="0"/>
              <a:t>	</a:t>
            </a:r>
            <a:r>
              <a:rPr lang="en-US" sz="2800" i="1" dirty="0" err="1"/>
              <a:t>tag_size</a:t>
            </a:r>
            <a:r>
              <a:rPr lang="en-US" sz="2800" i="1" dirty="0"/>
              <a:t>? </a:t>
            </a:r>
            <a:r>
              <a:rPr lang="en-US" sz="2800" i="1" dirty="0" err="1"/>
              <a:t>index_size</a:t>
            </a:r>
            <a:r>
              <a:rPr lang="en-US" sz="2800" i="1" dirty="0"/>
              <a:t>? # comparators?</a:t>
            </a:r>
          </a:p>
          <a:p>
            <a:endParaRPr lang="en-US" sz="2800" dirty="0"/>
          </a:p>
        </p:txBody>
      </p:sp>
      <p:sp>
        <p:nvSpPr>
          <p:cNvPr id="16" name="Date Placeholder 3"/>
          <p:cNvSpPr txBox="1">
            <a:spLocks/>
          </p:cNvSpPr>
          <p:nvPr/>
        </p:nvSpPr>
        <p:spPr>
          <a:xfrm>
            <a:off x="72991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95527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Turn</a:t>
            </a:r>
            <a:endParaRPr lang="en-US" dirty="0"/>
          </a:p>
        </p:txBody>
      </p:sp>
      <p:sp>
        <p:nvSpPr>
          <p:cNvPr id="4" name="Content Placeholder 3"/>
          <p:cNvSpPr>
            <a:spLocks noGrp="1"/>
          </p:cNvSpPr>
          <p:nvPr>
            <p:ph idx="1"/>
          </p:nvPr>
        </p:nvSpPr>
        <p:spPr>
          <a:xfrm>
            <a:off x="609600" y="1600200"/>
            <a:ext cx="10972800" cy="4800600"/>
          </a:xfrm>
        </p:spPr>
        <p:txBody>
          <a:bodyPr>
            <a:normAutofit/>
          </a:bodyPr>
          <a:lstStyle/>
          <a:p>
            <a:pPr>
              <a:lnSpc>
                <a:spcPct val="85000"/>
              </a:lnSpc>
              <a:spcBef>
                <a:spcPts val="600"/>
              </a:spcBef>
            </a:pPr>
            <a:r>
              <a:rPr lang="en-US" sz="2800" dirty="0"/>
              <a:t>For a cache of 64 blocks, each block four bytes in size:</a:t>
            </a:r>
          </a:p>
          <a:p>
            <a:pPr marL="514350" indent="-514350">
              <a:lnSpc>
                <a:spcPct val="85000"/>
              </a:lnSpc>
              <a:spcBef>
                <a:spcPts val="600"/>
              </a:spcBef>
              <a:buFont typeface="+mj-lt"/>
              <a:buAutoNum type="arabicPeriod"/>
            </a:pPr>
            <a:r>
              <a:rPr lang="en-US" sz="2600" dirty="0"/>
              <a:t>The capacity of the cache is: </a:t>
            </a:r>
            <a:r>
              <a:rPr lang="en-US" sz="2600" u="sng" dirty="0" smtClean="0">
                <a:solidFill>
                  <a:srgbClr val="FF0000"/>
                </a:solidFill>
              </a:rPr>
              <a:t>____</a:t>
            </a:r>
            <a:r>
              <a:rPr lang="en-US" sz="2600" dirty="0" smtClean="0"/>
              <a:t> </a:t>
            </a:r>
            <a:r>
              <a:rPr lang="en-US" sz="2600" dirty="0"/>
              <a:t>bytes.</a:t>
            </a:r>
          </a:p>
          <a:p>
            <a:pPr marL="514350" indent="-514350">
              <a:lnSpc>
                <a:spcPct val="85000"/>
              </a:lnSpc>
              <a:spcBef>
                <a:spcPts val="600"/>
              </a:spcBef>
              <a:buFont typeface="+mj-lt"/>
              <a:buAutoNum type="arabicPeriod"/>
            </a:pPr>
            <a:r>
              <a:rPr lang="en-US" sz="2600" dirty="0"/>
              <a:t>Given a 2-way Set Associative organization, there are </a:t>
            </a:r>
            <a:r>
              <a:rPr lang="en-US" sz="2600" u="sng" dirty="0" smtClean="0">
                <a:solidFill>
                  <a:srgbClr val="FF0000"/>
                </a:solidFill>
              </a:rPr>
              <a:t>___</a:t>
            </a:r>
            <a:r>
              <a:rPr lang="en-US" sz="2600" dirty="0" smtClean="0"/>
              <a:t> </a:t>
            </a:r>
            <a:r>
              <a:rPr lang="en-US" sz="2600" dirty="0"/>
              <a:t>sets, each of </a:t>
            </a:r>
            <a:r>
              <a:rPr lang="en-US" sz="2600" u="sng" dirty="0" smtClean="0">
                <a:solidFill>
                  <a:srgbClr val="FF0000"/>
                </a:solidFill>
              </a:rPr>
              <a:t>__</a:t>
            </a:r>
            <a:r>
              <a:rPr lang="en-US" sz="2600" dirty="0" smtClean="0"/>
              <a:t> </a:t>
            </a:r>
            <a:r>
              <a:rPr lang="en-US" sz="2600" dirty="0"/>
              <a:t>blocks, and </a:t>
            </a:r>
            <a:r>
              <a:rPr lang="en-US" sz="2600" u="sng" dirty="0" smtClean="0">
                <a:solidFill>
                  <a:srgbClr val="FF0000"/>
                </a:solidFill>
              </a:rPr>
              <a:t>__</a:t>
            </a:r>
            <a:r>
              <a:rPr lang="en-US" sz="2600" dirty="0" smtClean="0"/>
              <a:t> </a:t>
            </a:r>
            <a:r>
              <a:rPr lang="en-US" sz="2600" dirty="0"/>
              <a:t>places a block from memory could be placed.</a:t>
            </a:r>
          </a:p>
          <a:p>
            <a:pPr marL="514350" indent="-514350">
              <a:lnSpc>
                <a:spcPct val="85000"/>
              </a:lnSpc>
              <a:spcBef>
                <a:spcPts val="600"/>
              </a:spcBef>
              <a:buFont typeface="+mj-lt"/>
              <a:buAutoNum type="arabicPeriod"/>
            </a:pPr>
            <a:r>
              <a:rPr lang="en-US" sz="2600" dirty="0"/>
              <a:t>Given a 4-way Set Associative organization, there are </a:t>
            </a:r>
            <a:r>
              <a:rPr lang="en-US" sz="2600" u="sng" dirty="0" smtClean="0">
                <a:solidFill>
                  <a:srgbClr val="FF0000"/>
                </a:solidFill>
              </a:rPr>
              <a:t>____</a:t>
            </a:r>
            <a:r>
              <a:rPr lang="en-US" sz="2600" dirty="0" smtClean="0"/>
              <a:t> </a:t>
            </a:r>
            <a:r>
              <a:rPr lang="en-US" sz="2600" dirty="0"/>
              <a:t>sets each of </a:t>
            </a:r>
            <a:r>
              <a:rPr lang="en-US" sz="2600" u="sng" dirty="0" smtClean="0">
                <a:solidFill>
                  <a:srgbClr val="FF0000"/>
                </a:solidFill>
              </a:rPr>
              <a:t>__</a:t>
            </a:r>
            <a:r>
              <a:rPr lang="en-US" sz="2600" dirty="0" smtClean="0"/>
              <a:t> </a:t>
            </a:r>
            <a:r>
              <a:rPr lang="en-US" sz="2600" dirty="0"/>
              <a:t>blocks and </a:t>
            </a:r>
            <a:r>
              <a:rPr lang="en-US" sz="2600" u="sng" dirty="0" smtClean="0">
                <a:solidFill>
                  <a:srgbClr val="FF0000"/>
                </a:solidFill>
              </a:rPr>
              <a:t>__</a:t>
            </a:r>
            <a:r>
              <a:rPr lang="en-US" sz="2600" dirty="0" smtClean="0"/>
              <a:t> </a:t>
            </a:r>
            <a:r>
              <a:rPr lang="en-US" sz="2600" dirty="0"/>
              <a:t>places a block from memory could be placed.</a:t>
            </a:r>
          </a:p>
          <a:p>
            <a:pPr marL="514350" indent="-514350">
              <a:lnSpc>
                <a:spcPct val="85000"/>
              </a:lnSpc>
              <a:spcBef>
                <a:spcPts val="600"/>
              </a:spcBef>
              <a:buFont typeface="+mj-lt"/>
              <a:buAutoNum type="arabicPeriod"/>
            </a:pPr>
            <a:r>
              <a:rPr lang="en-US" sz="2600" dirty="0"/>
              <a:t>Given an 8-way Set Associative organization, there are </a:t>
            </a:r>
            <a:r>
              <a:rPr lang="en-US" sz="2600" u="sng" dirty="0" smtClean="0">
                <a:solidFill>
                  <a:srgbClr val="FF0000"/>
                </a:solidFill>
              </a:rPr>
              <a:t>____</a:t>
            </a:r>
            <a:r>
              <a:rPr lang="en-US" sz="2600" dirty="0" smtClean="0"/>
              <a:t> </a:t>
            </a:r>
            <a:r>
              <a:rPr lang="en-US" sz="2600" dirty="0"/>
              <a:t>sets each of </a:t>
            </a:r>
            <a:r>
              <a:rPr lang="en-US" sz="2600" u="sng" dirty="0" smtClean="0">
                <a:solidFill>
                  <a:srgbClr val="FF0000"/>
                </a:solidFill>
              </a:rPr>
              <a:t>__</a:t>
            </a:r>
            <a:r>
              <a:rPr lang="en-US" sz="2600" dirty="0" smtClean="0"/>
              <a:t> </a:t>
            </a:r>
            <a:r>
              <a:rPr lang="en-US" sz="2600" dirty="0"/>
              <a:t>blocks and </a:t>
            </a:r>
            <a:r>
              <a:rPr lang="en-US" sz="2600" u="sng" dirty="0" smtClean="0">
                <a:solidFill>
                  <a:srgbClr val="FF0000"/>
                </a:solidFill>
              </a:rPr>
              <a:t>___</a:t>
            </a:r>
            <a:r>
              <a:rPr lang="en-US" sz="2600" dirty="0" smtClean="0"/>
              <a:t> </a:t>
            </a:r>
            <a:r>
              <a:rPr lang="en-US" sz="2600" dirty="0"/>
              <a:t>places a block from memory could be placed.</a:t>
            </a:r>
          </a:p>
        </p:txBody>
      </p:sp>
      <p:sp>
        <p:nvSpPr>
          <p:cNvPr id="15" name="Date Placeholder 3"/>
          <p:cNvSpPr txBox="1">
            <a:spLocks/>
          </p:cNvSpPr>
          <p:nvPr/>
        </p:nvSpPr>
        <p:spPr>
          <a:xfrm>
            <a:off x="68179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7" name="Slide Number Placeholder 5"/>
          <p:cNvSpPr>
            <a:spLocks noGrp="1"/>
          </p:cNvSpPr>
          <p:nvPr>
            <p:ph type="sldNum" sz="quarter" idx="4294967295"/>
          </p:nvPr>
        </p:nvSpPr>
        <p:spPr>
          <a:xfrm>
            <a:off x="937661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42</a:t>
            </a:fld>
            <a:endParaRPr lang="en-US"/>
          </a:p>
        </p:txBody>
      </p:sp>
    </p:spTree>
    <p:extLst>
      <p:ext uri="{BB962C8B-B14F-4D97-AF65-F5344CB8AC3E}">
        <p14:creationId xmlns:p14="http://schemas.microsoft.com/office/powerpoint/2010/main" val="913395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Instruction</a:t>
            </a:r>
            <a:endParaRPr lang="en-US" dirty="0"/>
          </a:p>
        </p:txBody>
      </p:sp>
      <p:sp>
        <p:nvSpPr>
          <p:cNvPr id="4" name="Content Placeholder 3"/>
          <p:cNvSpPr>
            <a:spLocks noGrp="1"/>
          </p:cNvSpPr>
          <p:nvPr>
            <p:ph idx="1"/>
          </p:nvPr>
        </p:nvSpPr>
        <p:spPr>
          <a:xfrm>
            <a:off x="930442" y="1600200"/>
            <a:ext cx="10651958" cy="4800600"/>
          </a:xfrm>
        </p:spPr>
        <p:txBody>
          <a:bodyPr>
            <a:normAutofit/>
          </a:bodyPr>
          <a:lstStyle/>
          <a:p>
            <a:pPr>
              <a:lnSpc>
                <a:spcPct val="85000"/>
              </a:lnSpc>
              <a:spcBef>
                <a:spcPts val="600"/>
              </a:spcBef>
            </a:pPr>
            <a:r>
              <a:rPr lang="en-US" sz="2800" dirty="0"/>
              <a:t>For S sets, N ways, B blocks, which statements hold?</a:t>
            </a:r>
          </a:p>
          <a:p>
            <a:pPr marL="0" indent="0">
              <a:lnSpc>
                <a:spcPct val="85000"/>
              </a:lnSpc>
              <a:spcBef>
                <a:spcPts val="600"/>
              </a:spcBef>
              <a:buNone/>
            </a:pPr>
            <a:r>
              <a:rPr lang="en-US" sz="2800" dirty="0"/>
              <a:t>	(</a:t>
            </a:r>
            <a:r>
              <a:rPr lang="en-US" sz="2800" dirty="0" err="1"/>
              <a:t>i</a:t>
            </a:r>
            <a:r>
              <a:rPr lang="en-US" sz="2800" dirty="0"/>
              <a:t>) The cache has B tags</a:t>
            </a:r>
          </a:p>
          <a:p>
            <a:pPr marL="0" indent="0">
              <a:lnSpc>
                <a:spcPct val="85000"/>
              </a:lnSpc>
              <a:spcBef>
                <a:spcPts val="600"/>
              </a:spcBef>
              <a:buNone/>
            </a:pPr>
            <a:r>
              <a:rPr lang="en-US" sz="2800" dirty="0"/>
              <a:t>	(ii) The cache needs N comparators</a:t>
            </a:r>
          </a:p>
          <a:p>
            <a:pPr marL="0" indent="0">
              <a:lnSpc>
                <a:spcPct val="85000"/>
              </a:lnSpc>
              <a:spcBef>
                <a:spcPts val="600"/>
              </a:spcBef>
              <a:buNone/>
            </a:pPr>
            <a:r>
              <a:rPr lang="en-US" sz="2800" dirty="0"/>
              <a:t>	(iii) B = N x S</a:t>
            </a:r>
          </a:p>
          <a:p>
            <a:pPr marL="0" indent="0">
              <a:lnSpc>
                <a:spcPct val="85000"/>
              </a:lnSpc>
              <a:spcBef>
                <a:spcPts val="600"/>
              </a:spcBef>
              <a:buNone/>
            </a:pPr>
            <a:r>
              <a:rPr lang="en-US" sz="2800" dirty="0"/>
              <a:t>	(iv) Size of Index = Log</a:t>
            </a:r>
            <a:r>
              <a:rPr lang="en-US" sz="2800" baseline="-25000" dirty="0"/>
              <a:t>2</a:t>
            </a:r>
            <a:r>
              <a:rPr lang="en-US" sz="2800" dirty="0"/>
              <a:t>(S)</a:t>
            </a:r>
            <a:br>
              <a:rPr lang="en-US" sz="2800" dirty="0"/>
            </a:br>
            <a:endParaRPr lang="en-US" sz="2800" dirty="0"/>
          </a:p>
          <a:p>
            <a:pPr marL="0" indent="0">
              <a:lnSpc>
                <a:spcPct val="85000"/>
              </a:lnSpc>
              <a:spcBef>
                <a:spcPts val="600"/>
              </a:spcBef>
              <a:buNone/>
            </a:pPr>
            <a:r>
              <a:rPr lang="en-US" dirty="0" smtClean="0"/>
              <a:t>	</a:t>
            </a:r>
            <a:r>
              <a:rPr lang="en-US" b="1" dirty="0">
                <a:solidFill>
                  <a:srgbClr val="FF0000"/>
                </a:solidFill>
              </a:rPr>
              <a:t> A </a:t>
            </a:r>
            <a:r>
              <a:rPr lang="en-US" dirty="0" smtClean="0"/>
              <a:t>: (</a:t>
            </a:r>
            <a:r>
              <a:rPr lang="en-US" dirty="0" err="1" smtClean="0"/>
              <a:t>i</a:t>
            </a:r>
            <a:r>
              <a:rPr lang="en-US" dirty="0" smtClean="0"/>
              <a:t>) only</a:t>
            </a:r>
          </a:p>
          <a:p>
            <a:pPr marL="0" indent="0">
              <a:lnSpc>
                <a:spcPct val="85000"/>
              </a:lnSpc>
              <a:spcBef>
                <a:spcPts val="600"/>
              </a:spcBef>
              <a:buNone/>
            </a:pPr>
            <a:r>
              <a:rPr lang="en-US" dirty="0" smtClean="0"/>
              <a:t>	</a:t>
            </a:r>
            <a:r>
              <a:rPr lang="en-US" b="1" dirty="0">
                <a:solidFill>
                  <a:srgbClr val="92D050"/>
                </a:solidFill>
              </a:rPr>
              <a:t> B </a:t>
            </a:r>
            <a:r>
              <a:rPr lang="en-US" dirty="0" smtClean="0"/>
              <a:t>: (</a:t>
            </a:r>
            <a:r>
              <a:rPr lang="en-US" dirty="0" err="1" smtClean="0"/>
              <a:t>i</a:t>
            </a:r>
            <a:r>
              <a:rPr lang="en-US" dirty="0" smtClean="0"/>
              <a:t>) and (ii) only</a:t>
            </a:r>
          </a:p>
          <a:p>
            <a:pPr marL="0" indent="0">
              <a:lnSpc>
                <a:spcPct val="85000"/>
              </a:lnSpc>
              <a:spcBef>
                <a:spcPts val="600"/>
              </a:spcBef>
              <a:buNone/>
            </a:pPr>
            <a:r>
              <a:rPr lang="en-US" dirty="0" smtClean="0"/>
              <a:t>	</a:t>
            </a:r>
            <a:r>
              <a:rPr lang="en-US" b="1" dirty="0">
                <a:solidFill>
                  <a:srgbClr val="FFC000"/>
                </a:solidFill>
              </a:rPr>
              <a:t> C </a:t>
            </a:r>
            <a:r>
              <a:rPr lang="en-US" dirty="0" smtClean="0"/>
              <a:t>: (</a:t>
            </a:r>
            <a:r>
              <a:rPr lang="en-US" dirty="0" err="1" smtClean="0"/>
              <a:t>i</a:t>
            </a:r>
            <a:r>
              <a:rPr lang="en-US" dirty="0" smtClean="0"/>
              <a:t>), (ii), (iii) only</a:t>
            </a:r>
          </a:p>
          <a:p>
            <a:pPr marL="0" indent="0">
              <a:lnSpc>
                <a:spcPct val="85000"/>
              </a:lnSpc>
              <a:spcBef>
                <a:spcPts val="600"/>
              </a:spcBef>
              <a:buNone/>
            </a:pPr>
            <a:r>
              <a:rPr lang="en-US" dirty="0" smtClean="0"/>
              <a:t>	</a:t>
            </a:r>
            <a:r>
              <a:rPr lang="en-US" b="1" dirty="0">
                <a:ln>
                  <a:solidFill>
                    <a:sysClr val="windowText" lastClr="000000"/>
                  </a:solidFill>
                </a:ln>
                <a:solidFill>
                  <a:srgbClr val="FFFF00"/>
                </a:solidFill>
              </a:rPr>
              <a:t> D </a:t>
            </a:r>
            <a:r>
              <a:rPr lang="en-US" dirty="0" smtClean="0"/>
              <a:t>: All four statements are true</a:t>
            </a:r>
          </a:p>
          <a:p>
            <a:pPr marL="0" indent="0">
              <a:lnSpc>
                <a:spcPct val="85000"/>
              </a:lnSpc>
              <a:spcBef>
                <a:spcPts val="600"/>
              </a:spcBef>
              <a:buNone/>
            </a:pPr>
            <a:endParaRPr lang="en-US" dirty="0"/>
          </a:p>
        </p:txBody>
      </p:sp>
      <p:sp>
        <p:nvSpPr>
          <p:cNvPr id="15"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7" name="Slide Number Placeholder 5"/>
          <p:cNvSpPr>
            <a:spLocks noGrp="1"/>
          </p:cNvSpPr>
          <p:nvPr>
            <p:ph type="sldNum" sz="quarter" idx="4294967295"/>
          </p:nvPr>
        </p:nvSpPr>
        <p:spPr>
          <a:xfrm>
            <a:off x="929640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43</a:t>
            </a:fld>
            <a:endParaRPr lang="en-US"/>
          </a:p>
        </p:txBody>
      </p:sp>
    </p:spTree>
    <p:extLst>
      <p:ext uri="{BB962C8B-B14F-4D97-AF65-F5344CB8AC3E}">
        <p14:creationId xmlns:p14="http://schemas.microsoft.com/office/powerpoint/2010/main" val="1299971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Instruction</a:t>
            </a:r>
            <a:endParaRPr lang="en-US" dirty="0"/>
          </a:p>
        </p:txBody>
      </p:sp>
      <p:sp>
        <p:nvSpPr>
          <p:cNvPr id="4" name="Content Placeholder 3"/>
          <p:cNvSpPr>
            <a:spLocks noGrp="1"/>
          </p:cNvSpPr>
          <p:nvPr>
            <p:ph idx="1"/>
          </p:nvPr>
        </p:nvSpPr>
        <p:spPr>
          <a:xfrm>
            <a:off x="930442" y="1600200"/>
            <a:ext cx="10651958" cy="4800600"/>
          </a:xfrm>
        </p:spPr>
        <p:txBody>
          <a:bodyPr>
            <a:normAutofit/>
          </a:bodyPr>
          <a:lstStyle/>
          <a:p>
            <a:pPr>
              <a:lnSpc>
                <a:spcPct val="85000"/>
              </a:lnSpc>
              <a:spcBef>
                <a:spcPts val="600"/>
              </a:spcBef>
            </a:pPr>
            <a:r>
              <a:rPr lang="en-US" sz="2800" dirty="0"/>
              <a:t>For S sets, N ways, B blocks, which statements hold?</a:t>
            </a:r>
          </a:p>
          <a:p>
            <a:pPr marL="0" indent="0">
              <a:lnSpc>
                <a:spcPct val="85000"/>
              </a:lnSpc>
              <a:spcBef>
                <a:spcPts val="600"/>
              </a:spcBef>
              <a:buNone/>
            </a:pPr>
            <a:r>
              <a:rPr lang="en-US" sz="2800" dirty="0"/>
              <a:t>	(</a:t>
            </a:r>
            <a:r>
              <a:rPr lang="en-US" sz="2800" dirty="0" err="1"/>
              <a:t>i</a:t>
            </a:r>
            <a:r>
              <a:rPr lang="en-US" sz="2800" dirty="0"/>
              <a:t>) The cache has B tags</a:t>
            </a:r>
          </a:p>
          <a:p>
            <a:pPr marL="0" indent="0">
              <a:lnSpc>
                <a:spcPct val="85000"/>
              </a:lnSpc>
              <a:spcBef>
                <a:spcPts val="600"/>
              </a:spcBef>
              <a:buNone/>
            </a:pPr>
            <a:r>
              <a:rPr lang="en-US" sz="2800" dirty="0"/>
              <a:t>	(ii) The cache needs N comparators</a:t>
            </a:r>
          </a:p>
          <a:p>
            <a:pPr marL="0" indent="0">
              <a:lnSpc>
                <a:spcPct val="85000"/>
              </a:lnSpc>
              <a:spcBef>
                <a:spcPts val="600"/>
              </a:spcBef>
              <a:buNone/>
            </a:pPr>
            <a:r>
              <a:rPr lang="en-US" sz="2800" dirty="0"/>
              <a:t>	(iii) B = N x S</a:t>
            </a:r>
          </a:p>
          <a:p>
            <a:pPr marL="0" indent="0">
              <a:lnSpc>
                <a:spcPct val="85000"/>
              </a:lnSpc>
              <a:spcBef>
                <a:spcPts val="600"/>
              </a:spcBef>
              <a:buNone/>
            </a:pPr>
            <a:r>
              <a:rPr lang="en-US" sz="2800" dirty="0"/>
              <a:t>	(iv) Size of Index = Log</a:t>
            </a:r>
            <a:r>
              <a:rPr lang="en-US" sz="2800" baseline="-25000" dirty="0"/>
              <a:t>2</a:t>
            </a:r>
            <a:r>
              <a:rPr lang="en-US" sz="2800" dirty="0"/>
              <a:t>(S)</a:t>
            </a:r>
            <a:br>
              <a:rPr lang="en-US" sz="2800" dirty="0"/>
            </a:br>
            <a:endParaRPr lang="en-US" sz="2800" dirty="0"/>
          </a:p>
          <a:p>
            <a:pPr marL="0" indent="0">
              <a:lnSpc>
                <a:spcPct val="85000"/>
              </a:lnSpc>
              <a:spcBef>
                <a:spcPts val="600"/>
              </a:spcBef>
              <a:buNone/>
            </a:pPr>
            <a:r>
              <a:rPr lang="en-US" dirty="0" smtClean="0"/>
              <a:t>	</a:t>
            </a:r>
            <a:r>
              <a:rPr lang="en-US" b="1" dirty="0">
                <a:solidFill>
                  <a:srgbClr val="FF0000"/>
                </a:solidFill>
              </a:rPr>
              <a:t> A </a:t>
            </a:r>
            <a:r>
              <a:rPr lang="en-US" dirty="0" smtClean="0"/>
              <a:t>: (</a:t>
            </a:r>
            <a:r>
              <a:rPr lang="en-US" dirty="0" err="1" smtClean="0"/>
              <a:t>i</a:t>
            </a:r>
            <a:r>
              <a:rPr lang="en-US" dirty="0" smtClean="0"/>
              <a:t>) only</a:t>
            </a:r>
          </a:p>
          <a:p>
            <a:pPr marL="0" indent="0">
              <a:lnSpc>
                <a:spcPct val="85000"/>
              </a:lnSpc>
              <a:spcBef>
                <a:spcPts val="600"/>
              </a:spcBef>
              <a:buNone/>
            </a:pPr>
            <a:r>
              <a:rPr lang="en-US" dirty="0" smtClean="0"/>
              <a:t>	</a:t>
            </a:r>
            <a:r>
              <a:rPr lang="en-US" b="1" dirty="0">
                <a:solidFill>
                  <a:srgbClr val="92D050"/>
                </a:solidFill>
              </a:rPr>
              <a:t> B </a:t>
            </a:r>
            <a:r>
              <a:rPr lang="en-US" dirty="0" smtClean="0"/>
              <a:t>: (</a:t>
            </a:r>
            <a:r>
              <a:rPr lang="en-US" dirty="0" err="1" smtClean="0"/>
              <a:t>i</a:t>
            </a:r>
            <a:r>
              <a:rPr lang="en-US" dirty="0" smtClean="0"/>
              <a:t>) and (ii) only</a:t>
            </a:r>
          </a:p>
          <a:p>
            <a:pPr marL="0" indent="0">
              <a:lnSpc>
                <a:spcPct val="85000"/>
              </a:lnSpc>
              <a:spcBef>
                <a:spcPts val="600"/>
              </a:spcBef>
              <a:buNone/>
            </a:pPr>
            <a:r>
              <a:rPr lang="en-US" dirty="0" smtClean="0"/>
              <a:t>	</a:t>
            </a:r>
            <a:r>
              <a:rPr lang="en-US" b="1" dirty="0">
                <a:solidFill>
                  <a:srgbClr val="FFC000"/>
                </a:solidFill>
              </a:rPr>
              <a:t> C </a:t>
            </a:r>
            <a:r>
              <a:rPr lang="en-US" dirty="0" smtClean="0"/>
              <a:t>: (</a:t>
            </a:r>
            <a:r>
              <a:rPr lang="en-US" dirty="0" err="1" smtClean="0"/>
              <a:t>i</a:t>
            </a:r>
            <a:r>
              <a:rPr lang="en-US" dirty="0" smtClean="0"/>
              <a:t>), (ii), (iii) only</a:t>
            </a:r>
          </a:p>
          <a:p>
            <a:pPr marL="0" indent="0">
              <a:lnSpc>
                <a:spcPct val="85000"/>
              </a:lnSpc>
              <a:spcBef>
                <a:spcPts val="600"/>
              </a:spcBef>
              <a:buNone/>
            </a:pPr>
            <a:r>
              <a:rPr lang="en-US" dirty="0" smtClean="0"/>
              <a:t>	</a:t>
            </a:r>
            <a:r>
              <a:rPr lang="en-US" b="1" dirty="0">
                <a:ln>
                  <a:solidFill>
                    <a:sysClr val="windowText" lastClr="000000"/>
                  </a:solidFill>
                </a:ln>
                <a:solidFill>
                  <a:srgbClr val="FFFF00"/>
                </a:solidFill>
              </a:rPr>
              <a:t> D </a:t>
            </a:r>
            <a:r>
              <a:rPr lang="en-US" dirty="0" smtClean="0"/>
              <a:t>: All four statements are true</a:t>
            </a:r>
          </a:p>
          <a:p>
            <a:pPr marL="0" indent="0">
              <a:lnSpc>
                <a:spcPct val="85000"/>
              </a:lnSpc>
              <a:spcBef>
                <a:spcPts val="600"/>
              </a:spcBef>
              <a:buNone/>
            </a:pPr>
            <a:endParaRPr lang="en-US" dirty="0"/>
          </a:p>
        </p:txBody>
      </p:sp>
      <p:sp>
        <p:nvSpPr>
          <p:cNvPr id="15"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7" name="Slide Number Placeholder 5"/>
          <p:cNvSpPr>
            <a:spLocks noGrp="1"/>
          </p:cNvSpPr>
          <p:nvPr>
            <p:ph type="sldNum" sz="quarter" idx="4294967295"/>
          </p:nvPr>
        </p:nvSpPr>
        <p:spPr>
          <a:xfrm>
            <a:off x="929640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44</a:t>
            </a:fld>
            <a:endParaRPr lang="en-US"/>
          </a:p>
        </p:txBody>
      </p:sp>
      <p:sp>
        <p:nvSpPr>
          <p:cNvPr id="7" name="Rectangle 6"/>
          <p:cNvSpPr/>
          <p:nvPr/>
        </p:nvSpPr>
        <p:spPr>
          <a:xfrm>
            <a:off x="1442562" y="5657068"/>
            <a:ext cx="5334000" cy="4572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10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Costs of Set-Associative Caches</a:t>
            </a:r>
          </a:p>
        </p:txBody>
      </p:sp>
      <p:sp>
        <p:nvSpPr>
          <p:cNvPr id="1695747" name="Rectangle 3"/>
          <p:cNvSpPr>
            <a:spLocks noGrp="1" noChangeArrowheads="1"/>
          </p:cNvSpPr>
          <p:nvPr>
            <p:ph type="body" idx="1"/>
          </p:nvPr>
        </p:nvSpPr>
        <p:spPr>
          <a:xfrm>
            <a:off x="609599" y="1307887"/>
            <a:ext cx="10972801" cy="5221250"/>
          </a:xfrm>
        </p:spPr>
        <p:txBody>
          <a:bodyPr>
            <a:normAutofit lnSpcReduction="10000"/>
          </a:bodyPr>
          <a:lstStyle/>
          <a:p>
            <a:pPr eaLnBrk="1" hangingPunct="1">
              <a:lnSpc>
                <a:spcPct val="90000"/>
              </a:lnSpc>
              <a:spcBef>
                <a:spcPct val="0"/>
              </a:spcBef>
            </a:pPr>
            <a:r>
              <a:rPr lang="en-US" dirty="0"/>
              <a:t>N-way set-associative cache costs</a:t>
            </a:r>
          </a:p>
          <a:p>
            <a:pPr lvl="1" eaLnBrk="1" hangingPunct="1">
              <a:lnSpc>
                <a:spcPct val="90000"/>
              </a:lnSpc>
              <a:spcBef>
                <a:spcPct val="0"/>
              </a:spcBef>
            </a:pPr>
            <a:r>
              <a:rPr lang="en-US" dirty="0"/>
              <a:t>N comparators (delay and area)</a:t>
            </a:r>
          </a:p>
          <a:p>
            <a:pPr lvl="1" eaLnBrk="1" hangingPunct="1">
              <a:lnSpc>
                <a:spcPct val="90000"/>
              </a:lnSpc>
              <a:spcBef>
                <a:spcPct val="0"/>
              </a:spcBef>
            </a:pPr>
            <a:r>
              <a:rPr lang="en-US" dirty="0"/>
              <a:t>MUX delay (set selection) before data is available</a:t>
            </a:r>
          </a:p>
          <a:p>
            <a:pPr lvl="1" eaLnBrk="1" hangingPunct="1">
              <a:lnSpc>
                <a:spcPct val="90000"/>
              </a:lnSpc>
              <a:spcBef>
                <a:spcPct val="0"/>
              </a:spcBef>
            </a:pPr>
            <a:r>
              <a:rPr lang="en-US" dirty="0"/>
              <a:t>Data available after set selection (and Hit/Miss decision).   </a:t>
            </a:r>
            <a:r>
              <a:rPr lang="en-US" dirty="0" smtClean="0"/>
              <a:t/>
            </a:r>
            <a:br>
              <a:rPr lang="en-US" dirty="0" smtClean="0"/>
            </a:br>
            <a:r>
              <a:rPr lang="en-US" dirty="0" smtClean="0"/>
              <a:t>DM </a:t>
            </a:r>
            <a:r>
              <a:rPr lang="en-US" dirty="0"/>
              <a:t>$: block is available before the Hit/Miss decision</a:t>
            </a:r>
          </a:p>
          <a:p>
            <a:pPr lvl="2" eaLnBrk="1" hangingPunct="1">
              <a:lnSpc>
                <a:spcPct val="90000"/>
              </a:lnSpc>
              <a:spcBef>
                <a:spcPct val="0"/>
              </a:spcBef>
            </a:pPr>
            <a:r>
              <a:rPr lang="en-US" dirty="0"/>
              <a:t>In Set-Associative, not possible to just assume a hit and continue and recover later if it was a miss</a:t>
            </a:r>
          </a:p>
          <a:p>
            <a:pPr eaLnBrk="1" hangingPunct="1">
              <a:lnSpc>
                <a:spcPct val="90000"/>
              </a:lnSpc>
              <a:spcBef>
                <a:spcPct val="0"/>
              </a:spcBef>
            </a:pPr>
            <a:r>
              <a:rPr lang="en-US" dirty="0"/>
              <a:t>When miss occurs, which way’s block selected for replacement?</a:t>
            </a:r>
          </a:p>
          <a:p>
            <a:pPr lvl="1" eaLnBrk="1" hangingPunct="1">
              <a:lnSpc>
                <a:spcPct val="90000"/>
              </a:lnSpc>
              <a:spcBef>
                <a:spcPct val="0"/>
              </a:spcBef>
              <a:buClr>
                <a:schemeClr val="tx1"/>
              </a:buClr>
            </a:pPr>
            <a:r>
              <a:rPr lang="en-US" dirty="0">
                <a:solidFill>
                  <a:srgbClr val="FF0000"/>
                </a:solidFill>
              </a:rPr>
              <a:t>Least Recently Used </a:t>
            </a:r>
            <a:r>
              <a:rPr lang="en-US" dirty="0"/>
              <a:t>(LRU): one that has been unused the longest (principle of temporal locality)</a:t>
            </a:r>
          </a:p>
          <a:p>
            <a:pPr lvl="2" eaLnBrk="1" hangingPunct="1">
              <a:lnSpc>
                <a:spcPct val="90000"/>
              </a:lnSpc>
              <a:spcBef>
                <a:spcPct val="0"/>
              </a:spcBef>
            </a:pPr>
            <a:r>
              <a:rPr lang="en-US" dirty="0"/>
              <a:t>Must track when each way’s block was used relative to other blocks in the set</a:t>
            </a:r>
          </a:p>
          <a:p>
            <a:pPr lvl="2" eaLnBrk="1" hangingPunct="1">
              <a:lnSpc>
                <a:spcPct val="90000"/>
              </a:lnSpc>
              <a:spcBef>
                <a:spcPct val="0"/>
              </a:spcBef>
            </a:pPr>
            <a:r>
              <a:rPr lang="en-US" dirty="0"/>
              <a:t>For 2-way SA $, one bit per set → set to 1 when a block is referenced; reset the other way’s bit (i.e., “last used”)</a:t>
            </a:r>
          </a:p>
        </p:txBody>
      </p:sp>
      <p:sp>
        <p:nvSpPr>
          <p:cNvPr id="5" name="Date Placeholder 3"/>
          <p:cNvSpPr txBox="1">
            <a:spLocks/>
          </p:cNvSpPr>
          <p:nvPr/>
        </p:nvSpPr>
        <p:spPr>
          <a:xfrm>
            <a:off x="68179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7" name="Slide Number Placeholder 5"/>
          <p:cNvSpPr>
            <a:spLocks noGrp="1"/>
          </p:cNvSpPr>
          <p:nvPr>
            <p:ph type="sldNum" sz="quarter" idx="4294967295"/>
          </p:nvPr>
        </p:nvSpPr>
        <p:spPr>
          <a:xfrm>
            <a:off x="9408696"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5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normAutofit/>
          </a:bodyPr>
          <a:lstStyle/>
          <a:p>
            <a:r>
              <a:rPr lang="en-US" dirty="0" smtClean="0"/>
              <a:t>Cache Replacement Policies</a:t>
            </a:r>
          </a:p>
        </p:txBody>
      </p:sp>
      <p:sp>
        <p:nvSpPr>
          <p:cNvPr id="1093647" name="Rectangle 15"/>
          <p:cNvSpPr>
            <a:spLocks noGrp="1" noChangeArrowheads="1"/>
          </p:cNvSpPr>
          <p:nvPr>
            <p:ph idx="1"/>
          </p:nvPr>
        </p:nvSpPr>
        <p:spPr>
          <a:xfrm>
            <a:off x="609600" y="1335018"/>
            <a:ext cx="10972800" cy="4525963"/>
          </a:xfrm>
        </p:spPr>
        <p:txBody>
          <a:bodyPr>
            <a:noAutofit/>
          </a:bodyPr>
          <a:lstStyle/>
          <a:p>
            <a:pPr>
              <a:lnSpc>
                <a:spcPct val="90000"/>
              </a:lnSpc>
              <a:defRPr/>
            </a:pPr>
            <a:r>
              <a:rPr lang="en-US" sz="2400" dirty="0"/>
              <a:t>Random Replacement</a:t>
            </a:r>
          </a:p>
          <a:p>
            <a:pPr lvl="1">
              <a:lnSpc>
                <a:spcPct val="90000"/>
              </a:lnSpc>
              <a:defRPr/>
            </a:pPr>
            <a:r>
              <a:rPr lang="en-US" sz="2000" dirty="0"/>
              <a:t>Hardware randomly selects a cache evict</a:t>
            </a:r>
          </a:p>
          <a:p>
            <a:pPr>
              <a:lnSpc>
                <a:spcPct val="90000"/>
              </a:lnSpc>
              <a:defRPr/>
            </a:pPr>
            <a:r>
              <a:rPr lang="en-US" sz="2400" dirty="0"/>
              <a:t>Least-Recently Used</a:t>
            </a:r>
          </a:p>
          <a:p>
            <a:pPr lvl="1">
              <a:lnSpc>
                <a:spcPct val="90000"/>
              </a:lnSpc>
              <a:defRPr/>
            </a:pPr>
            <a:r>
              <a:rPr lang="en-US" sz="2000" dirty="0"/>
              <a:t>Hardware keeps track of access history</a:t>
            </a:r>
          </a:p>
          <a:p>
            <a:pPr lvl="1">
              <a:lnSpc>
                <a:spcPct val="90000"/>
              </a:lnSpc>
              <a:defRPr/>
            </a:pPr>
            <a:r>
              <a:rPr lang="en-US" sz="2000" dirty="0"/>
              <a:t>Replace the entry that has not been used for the longest time</a:t>
            </a:r>
          </a:p>
          <a:p>
            <a:pPr lvl="1">
              <a:lnSpc>
                <a:spcPct val="90000"/>
              </a:lnSpc>
              <a:defRPr/>
            </a:pPr>
            <a:r>
              <a:rPr lang="en-US" sz="2000" dirty="0"/>
              <a:t>For 2-way set-associative cache, need one bit for LRU replacement</a:t>
            </a:r>
          </a:p>
          <a:p>
            <a:pPr>
              <a:lnSpc>
                <a:spcPct val="90000"/>
              </a:lnSpc>
              <a:defRPr/>
            </a:pPr>
            <a:r>
              <a:rPr lang="en-US" sz="2400" dirty="0"/>
              <a:t>Example of a Simple “Pseudo” LRU Implementation</a:t>
            </a:r>
          </a:p>
          <a:p>
            <a:pPr lvl="1">
              <a:lnSpc>
                <a:spcPct val="90000"/>
              </a:lnSpc>
              <a:defRPr/>
            </a:pPr>
            <a:r>
              <a:rPr lang="en-US" sz="2000" dirty="0"/>
              <a:t>Assume 64 Fully Associative entries</a:t>
            </a:r>
          </a:p>
          <a:p>
            <a:pPr lvl="1">
              <a:lnSpc>
                <a:spcPct val="90000"/>
              </a:lnSpc>
              <a:defRPr/>
            </a:pPr>
            <a:r>
              <a:rPr lang="en-US" sz="2000" dirty="0"/>
              <a:t>Hardware replacement pointer points to one cache entry</a:t>
            </a:r>
          </a:p>
          <a:p>
            <a:pPr lvl="1">
              <a:lnSpc>
                <a:spcPct val="90000"/>
              </a:lnSpc>
              <a:defRPr/>
            </a:pPr>
            <a:r>
              <a:rPr lang="en-US" sz="2000" dirty="0"/>
              <a:t>Whenever access is made to the entry the pointer points to:</a:t>
            </a:r>
          </a:p>
          <a:p>
            <a:pPr lvl="2">
              <a:lnSpc>
                <a:spcPct val="90000"/>
              </a:lnSpc>
              <a:defRPr/>
            </a:pPr>
            <a:r>
              <a:rPr lang="en-US" sz="1600" dirty="0"/>
              <a:t>Move the pointer to the next entry</a:t>
            </a:r>
          </a:p>
          <a:p>
            <a:pPr lvl="1">
              <a:lnSpc>
                <a:spcPct val="90000"/>
              </a:lnSpc>
              <a:defRPr/>
            </a:pPr>
            <a:r>
              <a:rPr lang="en-US" sz="2000" dirty="0"/>
              <a:t>Otherwise: do not move the pointer</a:t>
            </a:r>
          </a:p>
          <a:p>
            <a:pPr lvl="1">
              <a:lnSpc>
                <a:spcPct val="90000"/>
              </a:lnSpc>
              <a:defRPr/>
            </a:pPr>
            <a:r>
              <a:rPr lang="en-US" sz="2000" dirty="0"/>
              <a:t>(example of “not-most-recently used” </a:t>
            </a:r>
            <a:r>
              <a:rPr lang="en-US" sz="2000" dirty="0" smtClean="0"/>
              <a:t>replacement </a:t>
            </a:r>
            <a:r>
              <a:rPr lang="en-US" sz="2000" dirty="0"/>
              <a:t>policy)</a:t>
            </a:r>
          </a:p>
        </p:txBody>
      </p:sp>
      <p:sp>
        <p:nvSpPr>
          <p:cNvPr id="1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46</a:t>
            </a:fld>
            <a:endParaRPr lang="en-US"/>
          </a:p>
        </p:txBody>
      </p:sp>
      <p:grpSp>
        <p:nvGrpSpPr>
          <p:cNvPr id="2" name="Group 2"/>
          <p:cNvGrpSpPr>
            <a:grpSpLocks/>
          </p:cNvGrpSpPr>
          <p:nvPr/>
        </p:nvGrpSpPr>
        <p:grpSpPr bwMode="auto">
          <a:xfrm>
            <a:off x="6796089" y="5324475"/>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Pointer</a:t>
              </a:r>
            </a:p>
          </p:txBody>
        </p:sp>
      </p:grpSp>
      <p:sp>
        <p:nvSpPr>
          <p:cNvPr id="17"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36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36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36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36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36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36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36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36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36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36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364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364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2720976"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1981200" y="-96838"/>
            <a:ext cx="8229600" cy="1143001"/>
          </a:xfrm>
        </p:spPr>
        <p:txBody>
          <a:bodyPr rtlCol="0">
            <a:normAutofit/>
          </a:bodyPr>
          <a:lstStyle/>
          <a:p>
            <a:pPr>
              <a:defRPr/>
            </a:pPr>
            <a:r>
              <a:rPr lang="en-US" dirty="0">
                <a:ea typeface="+mj-ea"/>
                <a:cs typeface="+mj-cs"/>
              </a:rPr>
              <a:t>Benefits 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1010653" y="747713"/>
            <a:ext cx="10379242" cy="4525962"/>
          </a:xfrm>
        </p:spPr>
        <p:txBody>
          <a:bodyPr>
            <a:normAutofit/>
          </a:bodyPr>
          <a:lstStyle/>
          <a:p>
            <a:pPr eaLnBrk="1" hangingPunct="1"/>
            <a:r>
              <a:rPr lang="en-US" sz="2400" dirty="0"/>
              <a:t>Choice of DM $ versus SA $ depends on the cost of a miss versus the cost of implementation</a:t>
            </a:r>
          </a:p>
        </p:txBody>
      </p:sp>
      <p:sp>
        <p:nvSpPr>
          <p:cNvPr id="1702944" name="Rectangle 32"/>
          <p:cNvSpPr>
            <a:spLocks noChangeArrowheads="1"/>
          </p:cNvSpPr>
          <p:nvPr/>
        </p:nvSpPr>
        <p:spPr bwMode="auto">
          <a:xfrm>
            <a:off x="1010653" y="5668964"/>
            <a:ext cx="10186736" cy="790575"/>
          </a:xfrm>
          <a:prstGeom prst="rect">
            <a:avLst/>
          </a:prstGeom>
          <a:solidFill>
            <a:schemeClr val="bg1"/>
          </a:solidFill>
          <a:ln w="12700">
            <a:noFill/>
            <a:miter lim="800000"/>
            <a:headEnd/>
            <a:tailEnd/>
          </a:ln>
        </p:spPr>
        <p:txBody>
          <a:bodyPr wrap="square"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Largest gains are in going from direct mapped to 2-way </a:t>
            </a:r>
            <a:br>
              <a:rPr lang="en-US" sz="2400" dirty="0">
                <a:latin typeface="Calibri" charset="0"/>
              </a:rPr>
            </a:br>
            <a:r>
              <a:rPr lang="en-US" sz="2400" dirty="0">
                <a:latin typeface="Calibri" charset="0"/>
              </a:rPr>
              <a:t>(20%+ reduction in miss rate)</a:t>
            </a:r>
          </a:p>
        </p:txBody>
      </p:sp>
      <p:sp>
        <p:nvSpPr>
          <p:cNvPr id="7"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9" name="Slide Number Placeholder 5"/>
          <p:cNvSpPr>
            <a:spLocks noGrp="1"/>
          </p:cNvSpPr>
          <p:nvPr>
            <p:ph type="sldNum" sz="quarter" idx="4294967295"/>
          </p:nvPr>
        </p:nvSpPr>
        <p:spPr>
          <a:xfrm>
            <a:off x="944077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Cache Organization and Principles</a:t>
            </a:r>
          </a:p>
          <a:p>
            <a:r>
              <a:rPr lang="en-US" dirty="0" smtClean="0">
                <a:solidFill>
                  <a:srgbClr val="D9D9D9"/>
                </a:solidFill>
              </a:rPr>
              <a:t>Write Back vs. Write Through</a:t>
            </a:r>
          </a:p>
          <a:p>
            <a:r>
              <a:rPr lang="en-US" dirty="0" smtClean="0">
                <a:solidFill>
                  <a:srgbClr val="D9D9D9"/>
                </a:solidFill>
              </a:rPr>
              <a:t>Cache Performance</a:t>
            </a:r>
          </a:p>
          <a:p>
            <a:r>
              <a:rPr lang="en-US" dirty="0" smtClean="0">
                <a:solidFill>
                  <a:srgbClr val="D9D9D9"/>
                </a:solidFill>
              </a:rPr>
              <a:t>Cache Design Tradeoffs</a:t>
            </a:r>
          </a:p>
          <a:p>
            <a:r>
              <a:rPr lang="en-US" dirty="0" smtClean="0"/>
              <a:t>And in Conclusion </a:t>
            </a:r>
            <a:r>
              <a:rPr lang="is-IS" dirty="0" smtClean="0"/>
              <a:t>…</a:t>
            </a:r>
            <a:endParaRPr lang="en-US" dirty="0" smtClean="0"/>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48</a:t>
            </a:fld>
            <a:endParaRPr lang="en-US"/>
          </a:p>
        </p:txBody>
      </p:sp>
      <p:sp>
        <p:nvSpPr>
          <p:cNvPr id="8" name="Date Placeholder 3"/>
          <p:cNvSpPr txBox="1">
            <a:spLocks/>
          </p:cNvSpPr>
          <p:nvPr/>
        </p:nvSpPr>
        <p:spPr>
          <a:xfrm>
            <a:off x="72991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0972191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Photos</a:t>
            </a:r>
            <a:endParaRPr lang="en-US" dirty="0"/>
          </a:p>
        </p:txBody>
      </p:sp>
      <p:pic>
        <p:nvPicPr>
          <p:cNvPr id="4" name="Picture 3"/>
          <p:cNvPicPr>
            <a:picLocks noChangeAspect="1"/>
          </p:cNvPicPr>
          <p:nvPr/>
        </p:nvPicPr>
        <p:blipFill>
          <a:blip r:embed="rId2"/>
          <a:stretch>
            <a:fillRect/>
          </a:stretch>
        </p:blipFill>
        <p:spPr>
          <a:xfrm>
            <a:off x="228600" y="1295400"/>
            <a:ext cx="4533900" cy="3708400"/>
          </a:xfrm>
          <a:prstGeom prst="rect">
            <a:avLst/>
          </a:prstGeom>
        </p:spPr>
      </p:pic>
      <p:sp>
        <p:nvSpPr>
          <p:cNvPr id="5"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55E7A-A3C9-D840-A5C7-866780D602BE}" type="slidenum">
              <a:rPr lang="en-US" smtClean="0"/>
              <a:t>49</a:t>
            </a:fld>
            <a:endParaRPr lang="en-US" dirty="0"/>
          </a:p>
        </p:txBody>
      </p:sp>
      <p:sp>
        <p:nvSpPr>
          <p:cNvPr id="6"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en-US" dirty="0" smtClean="0"/>
              <a:t>2017 </a:t>
            </a:r>
            <a:r>
              <a:rPr lang="en-US" dirty="0"/>
              <a:t>- Lecture </a:t>
            </a:r>
            <a:r>
              <a:rPr lang="en-US"/>
              <a:t>#</a:t>
            </a:r>
            <a:r>
              <a:rPr lang="en-US" smtClean="0"/>
              <a:t>15</a:t>
            </a:r>
            <a:endParaRPr lang="en-US" dirty="0"/>
          </a:p>
        </p:txBody>
      </p:sp>
      <p:pic>
        <p:nvPicPr>
          <p:cNvPr id="9" name="Picture 8"/>
          <p:cNvPicPr>
            <a:picLocks noChangeAspect="1"/>
          </p:cNvPicPr>
          <p:nvPr/>
        </p:nvPicPr>
        <p:blipFill>
          <a:blip r:embed="rId3"/>
          <a:stretch>
            <a:fillRect/>
          </a:stretch>
        </p:blipFill>
        <p:spPr>
          <a:xfrm>
            <a:off x="2896810" y="1527651"/>
            <a:ext cx="7137400" cy="4584700"/>
          </a:xfrm>
          <a:prstGeom prst="rect">
            <a:avLst/>
          </a:prstGeom>
        </p:spPr>
      </p:pic>
      <p:pic>
        <p:nvPicPr>
          <p:cNvPr id="8" name="Picture 7"/>
          <p:cNvPicPr>
            <a:picLocks noChangeAspect="1"/>
          </p:cNvPicPr>
          <p:nvPr/>
        </p:nvPicPr>
        <p:blipFill>
          <a:blip r:embed="rId4"/>
          <a:stretch>
            <a:fillRect/>
          </a:stretch>
        </p:blipFill>
        <p:spPr>
          <a:xfrm>
            <a:off x="6465510" y="1295400"/>
            <a:ext cx="5699276" cy="5049203"/>
          </a:xfrm>
          <a:prstGeom prst="rect">
            <a:avLst/>
          </a:prstGeom>
        </p:spPr>
      </p:pic>
    </p:spTree>
    <p:extLst>
      <p:ext uri="{BB962C8B-B14F-4D97-AF65-F5344CB8AC3E}">
        <p14:creationId xmlns:p14="http://schemas.microsoft.com/office/powerpoint/2010/main" val="2150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1828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1828800" y="152400"/>
            <a:ext cx="8229600" cy="1143000"/>
          </a:xfrm>
        </p:spPr>
        <p:txBody>
          <a:bodyPr>
            <a:normAutofit/>
          </a:bodyPr>
          <a:lstStyle/>
          <a:p>
            <a:r>
              <a:rPr lang="en-US" dirty="0" smtClean="0"/>
              <a:t>Adding Cache to Computer</a:t>
            </a:r>
            <a:endParaRPr lang="en-US" dirty="0"/>
          </a:p>
        </p:txBody>
      </p:sp>
      <p:grpSp>
        <p:nvGrpSpPr>
          <p:cNvPr id="270" name="Group 269"/>
          <p:cNvGrpSpPr/>
          <p:nvPr/>
        </p:nvGrpSpPr>
        <p:grpSpPr>
          <a:xfrm>
            <a:off x="2133600"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6781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8686801"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8686801"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6934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4267200" y="1752600"/>
            <a:ext cx="2854568" cy="4636532"/>
            <a:chOff x="2743200" y="1752600"/>
            <a:chExt cx="2854568" cy="4636532"/>
          </a:xfrm>
        </p:grpSpPr>
        <p:grpSp>
          <p:nvGrpSpPr>
            <p:cNvPr id="272" name="Group 271"/>
            <p:cNvGrpSpPr/>
            <p:nvPr/>
          </p:nvGrpSpPr>
          <p:grpSpPr>
            <a:xfrm>
              <a:off x="3320844" y="1752600"/>
              <a:ext cx="1936956" cy="3694331"/>
              <a:chOff x="3320844" y="1752600"/>
              <a:chExt cx="1936956"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320844" y="3200400"/>
                <a:ext cx="933632" cy="369332"/>
              </a:xfrm>
              <a:prstGeom prst="rect">
                <a:avLst/>
              </a:prstGeom>
              <a:noFill/>
            </p:spPr>
            <p:txBody>
              <a:bodyPr wrap="none" rtlCol="0">
                <a:spAutoFit/>
              </a:bodyPr>
              <a:lstStyle/>
              <a:p>
                <a:r>
                  <a:rPr lang="en-US" dirty="0"/>
                  <a:t>Address</a:t>
                </a:r>
              </a:p>
            </p:txBody>
          </p:sp>
          <p:sp>
            <p:nvSpPr>
              <p:cNvPr id="45" name="TextBox 44"/>
              <p:cNvSpPr txBox="1"/>
              <p:nvPr/>
            </p:nvSpPr>
            <p:spPr>
              <a:xfrm>
                <a:off x="3335592" y="3886200"/>
                <a:ext cx="762000" cy="646331"/>
              </a:xfrm>
              <a:prstGeom prst="rect">
                <a:avLst/>
              </a:prstGeom>
              <a:noFill/>
            </p:spPr>
            <p:txBody>
              <a:bodyPr wrap="square" rtlCol="0">
                <a:spAutoFit/>
              </a:bodyPr>
              <a:lstStyle/>
              <a:p>
                <a:r>
                  <a:rPr lang="en-US" dirty="0"/>
                  <a:t>Write Data</a:t>
                </a:r>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8354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a:t>I/O-Memory Interfaces</a:t>
              </a:r>
            </a:p>
          </p:txBody>
        </p:sp>
      </p:grpSp>
      <p:sp>
        <p:nvSpPr>
          <p:cNvPr id="4" name="Rectangle 3"/>
          <p:cNvSpPr/>
          <p:nvPr/>
        </p:nvSpPr>
        <p:spPr>
          <a:xfrm>
            <a:off x="6946788"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6922790"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35" name="Group 34"/>
          <p:cNvGrpSpPr/>
          <p:nvPr/>
        </p:nvGrpSpPr>
        <p:grpSpPr>
          <a:xfrm>
            <a:off x="5334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a:effectLst>
                    <a:glow rad="254000">
                      <a:schemeClr val="bg1">
                        <a:alpha val="75000"/>
                      </a:schemeClr>
                    </a:glow>
                  </a:effectLst>
                </a:rPr>
                <a:t>Cache</a:t>
              </a:r>
            </a:p>
          </p:txBody>
        </p:sp>
      </p:grpSp>
      <p:sp>
        <p:nvSpPr>
          <p:cNvPr id="286" name="Date Placeholder 3"/>
          <p:cNvSpPr txBox="1">
            <a:spLocks/>
          </p:cNvSpPr>
          <p:nvPr/>
        </p:nvSpPr>
        <p:spPr>
          <a:xfrm>
            <a:off x="535857"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28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318" name="Slide Number Placeholder 5"/>
          <p:cNvSpPr>
            <a:spLocks noGrp="1"/>
          </p:cNvSpPr>
          <p:nvPr>
            <p:ph type="sldNum" sz="quarter" idx="4294967295"/>
          </p:nvPr>
        </p:nvSpPr>
        <p:spPr>
          <a:xfrm>
            <a:off x="937505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a:t>
            </a:fld>
            <a:endParaRPr lang="en-US" dirty="0"/>
          </a:p>
        </p:txBody>
      </p:sp>
      <p:sp>
        <p:nvSpPr>
          <p:cNvPr id="2" name="TextBox 1"/>
          <p:cNvSpPr txBox="1"/>
          <p:nvPr/>
        </p:nvSpPr>
        <p:spPr>
          <a:xfrm>
            <a:off x="2059553" y="5486401"/>
            <a:ext cx="2529421" cy="646331"/>
          </a:xfrm>
          <a:prstGeom prst="rect">
            <a:avLst/>
          </a:prstGeom>
          <a:noFill/>
        </p:spPr>
        <p:txBody>
          <a:bodyPr wrap="none" rtlCol="0">
            <a:spAutoFit/>
          </a:bodyPr>
          <a:lstStyle/>
          <a:p>
            <a:pPr algn="ctr"/>
            <a:r>
              <a:rPr lang="en-US" dirty="0"/>
              <a:t>Processor organized</a:t>
            </a:r>
            <a:br>
              <a:rPr lang="en-US" dirty="0"/>
            </a:br>
            <a:r>
              <a:rPr lang="en-US" dirty="0"/>
              <a:t>around </a:t>
            </a:r>
            <a:r>
              <a:rPr lang="en-US" b="1" i="1" dirty="0"/>
              <a:t>words </a:t>
            </a:r>
            <a:r>
              <a:rPr lang="en-US" dirty="0"/>
              <a:t>and</a:t>
            </a:r>
            <a:r>
              <a:rPr lang="en-US" b="1" i="1" dirty="0"/>
              <a:t> bytes</a:t>
            </a:r>
          </a:p>
        </p:txBody>
      </p:sp>
      <p:sp>
        <p:nvSpPr>
          <p:cNvPr id="319" name="TextBox 318"/>
          <p:cNvSpPr txBox="1"/>
          <p:nvPr/>
        </p:nvSpPr>
        <p:spPr>
          <a:xfrm>
            <a:off x="8707573" y="2971800"/>
            <a:ext cx="1960430" cy="1477328"/>
          </a:xfrm>
          <a:prstGeom prst="rect">
            <a:avLst/>
          </a:prstGeom>
          <a:noFill/>
        </p:spPr>
        <p:txBody>
          <a:bodyPr wrap="none" rtlCol="0">
            <a:spAutoFit/>
          </a:bodyPr>
          <a:lstStyle/>
          <a:p>
            <a:pPr algn="ctr"/>
            <a:r>
              <a:rPr lang="en-US" dirty="0"/>
              <a:t>Memory (including</a:t>
            </a:r>
          </a:p>
          <a:p>
            <a:pPr algn="ctr"/>
            <a:r>
              <a:rPr lang="en-US" dirty="0"/>
              <a:t>cache) organized</a:t>
            </a:r>
            <a:br>
              <a:rPr lang="en-US" dirty="0"/>
            </a:br>
            <a:r>
              <a:rPr lang="en-US" dirty="0"/>
              <a:t>around </a:t>
            </a:r>
            <a:r>
              <a:rPr lang="en-US" b="1" i="1" dirty="0"/>
              <a:t>blocks,</a:t>
            </a:r>
            <a:r>
              <a:rPr lang="en-US" b="1" dirty="0"/>
              <a:t/>
            </a:r>
            <a:br>
              <a:rPr lang="en-US" b="1" dirty="0"/>
            </a:br>
            <a:r>
              <a:rPr lang="en-US" dirty="0"/>
              <a:t>which are typically</a:t>
            </a:r>
            <a:br>
              <a:rPr lang="en-US" dirty="0"/>
            </a:br>
            <a:r>
              <a:rPr lang="en-US" dirty="0"/>
              <a:t>multiple words</a:t>
            </a:r>
          </a:p>
        </p:txBody>
      </p:sp>
    </p:spTree>
    <p:extLst>
      <p:ext uri="{BB962C8B-B14F-4D97-AF65-F5344CB8AC3E}">
        <p14:creationId xmlns:p14="http://schemas.microsoft.com/office/powerpoint/2010/main" val="22251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6"/>
          <p:cNvSpPr>
            <a:spLocks noGrp="1"/>
          </p:cNvSpPr>
          <p:nvPr>
            <p:ph type="title"/>
          </p:nvPr>
        </p:nvSpPr>
        <p:spPr/>
        <p:txBody>
          <a:bodyPr/>
          <a:lstStyle/>
          <a:p>
            <a:pPr eaLnBrk="1" hangingPunct="1"/>
            <a:r>
              <a:rPr lang="en-US" dirty="0" smtClean="0"/>
              <a:t>And</a:t>
            </a:r>
            <a:r>
              <a:rPr lang="en-US" dirty="0"/>
              <a:t> </a:t>
            </a:r>
            <a:r>
              <a:rPr lang="en-US" dirty="0" smtClean="0"/>
              <a:t>in Conclusion …</a:t>
            </a:r>
          </a:p>
        </p:txBody>
      </p:sp>
      <p:sp>
        <p:nvSpPr>
          <p:cNvPr id="57347" name="Content Placeholder 7"/>
          <p:cNvSpPr>
            <a:spLocks noGrp="1"/>
          </p:cNvSpPr>
          <p:nvPr>
            <p:ph idx="1"/>
          </p:nvPr>
        </p:nvSpPr>
        <p:spPr>
          <a:xfrm>
            <a:off x="609600" y="1447205"/>
            <a:ext cx="10972800" cy="4755520"/>
          </a:xfrm>
        </p:spPr>
        <p:txBody>
          <a:bodyPr>
            <a:normAutofit/>
          </a:bodyPr>
          <a:lstStyle/>
          <a:p>
            <a:pPr eaLnBrk="1" hangingPunct="1">
              <a:defRPr/>
            </a:pPr>
            <a:r>
              <a:rPr lang="en-US" sz="4000" dirty="0"/>
              <a:t>Name of the Game: Reduce AMAT</a:t>
            </a:r>
          </a:p>
          <a:p>
            <a:pPr lvl="1">
              <a:defRPr/>
            </a:pPr>
            <a:r>
              <a:rPr lang="en-US" sz="3600" dirty="0"/>
              <a:t>Reduce Hit Time</a:t>
            </a:r>
          </a:p>
          <a:p>
            <a:pPr lvl="1">
              <a:defRPr/>
            </a:pPr>
            <a:r>
              <a:rPr lang="en-US" sz="3600" dirty="0"/>
              <a:t>Reduce Miss Rate</a:t>
            </a:r>
          </a:p>
          <a:p>
            <a:pPr lvl="1">
              <a:defRPr/>
            </a:pPr>
            <a:r>
              <a:rPr lang="en-US" sz="3600" dirty="0"/>
              <a:t>Reduce Miss Penalty</a:t>
            </a:r>
          </a:p>
          <a:p>
            <a:pPr>
              <a:defRPr/>
            </a:pPr>
            <a:r>
              <a:rPr lang="en-US" sz="4000" dirty="0"/>
              <a:t>Balance cache parameters (Capacity, associativity, block size)</a:t>
            </a:r>
          </a:p>
          <a:p>
            <a:pPr lvl="1">
              <a:defRPr/>
            </a:pPr>
            <a:endParaRPr lang="en-US" sz="3600" dirty="0"/>
          </a:p>
          <a:p>
            <a:pPr lvl="1" eaLnBrk="1" hangingPunct="1">
              <a:buNone/>
              <a:defRPr/>
            </a:pPr>
            <a:endParaRPr lang="en-US" sz="4000" dirty="0"/>
          </a:p>
        </p:txBody>
      </p:sp>
      <p:sp>
        <p:nvSpPr>
          <p:cNvPr id="9" name="Date Placeholder 3"/>
          <p:cNvSpPr txBox="1">
            <a:spLocks/>
          </p:cNvSpPr>
          <p:nvPr/>
        </p:nvSpPr>
        <p:spPr>
          <a:xfrm>
            <a:off x="73269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1" name="Slide Number Placeholder 5"/>
          <p:cNvSpPr>
            <a:spLocks noGrp="1"/>
          </p:cNvSpPr>
          <p:nvPr>
            <p:ph type="sldNum" sz="quarter" idx="4294967295"/>
          </p:nvPr>
        </p:nvSpPr>
        <p:spPr>
          <a:xfrm>
            <a:off x="932848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50</a:t>
            </a:fld>
            <a:endParaRPr lang="en-US"/>
          </a:p>
        </p:txBody>
      </p:sp>
    </p:spTree>
    <p:extLst>
      <p:ext uri="{BB962C8B-B14F-4D97-AF65-F5344CB8AC3E}">
        <p14:creationId xmlns:p14="http://schemas.microsoft.com/office/powerpoint/2010/main" val="334929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Cache Concepts</a:t>
            </a:r>
            <a:endParaRPr lang="en-US" dirty="0"/>
          </a:p>
        </p:txBody>
      </p:sp>
      <p:sp>
        <p:nvSpPr>
          <p:cNvPr id="3" name="Content Placeholder 2"/>
          <p:cNvSpPr>
            <a:spLocks noGrp="1"/>
          </p:cNvSpPr>
          <p:nvPr>
            <p:ph idx="1"/>
          </p:nvPr>
        </p:nvSpPr>
        <p:spPr/>
        <p:txBody>
          <a:bodyPr>
            <a:normAutofit lnSpcReduction="10000"/>
          </a:bodyPr>
          <a:lstStyle/>
          <a:p>
            <a:pPr marL="457200" indent="-457200"/>
            <a:r>
              <a:rPr lang="en-US" dirty="0"/>
              <a:t>Principle of </a:t>
            </a:r>
            <a:r>
              <a:rPr lang="en-US" dirty="0" smtClean="0"/>
              <a:t>Locality</a:t>
            </a:r>
          </a:p>
          <a:p>
            <a:pPr marL="857250" lvl="1" indent="-457200"/>
            <a:r>
              <a:rPr lang="en-US" dirty="0" smtClean="0"/>
              <a:t>Temporal </a:t>
            </a:r>
            <a:r>
              <a:rPr lang="en-US" dirty="0"/>
              <a:t>Locality and Spatial Locality</a:t>
            </a:r>
          </a:p>
          <a:p>
            <a:pPr marL="457200" indent="-457200"/>
            <a:r>
              <a:rPr lang="en-US" dirty="0"/>
              <a:t>Hierarchy of </a:t>
            </a:r>
            <a:r>
              <a:rPr lang="en-US" dirty="0" smtClean="0"/>
              <a:t>Memories</a:t>
            </a:r>
            <a:r>
              <a:rPr lang="en-US" i="1" dirty="0" smtClean="0"/>
              <a:t> </a:t>
            </a:r>
            <a:r>
              <a:rPr lang="en-US" dirty="0"/>
              <a:t>(speed/size/cost per bit) to e</a:t>
            </a:r>
            <a:r>
              <a:rPr lang="en-US" dirty="0" smtClean="0"/>
              <a:t>xploit locality</a:t>
            </a:r>
            <a:endParaRPr lang="en-US" dirty="0"/>
          </a:p>
          <a:p>
            <a:pPr marL="457200" indent="-457200"/>
            <a:r>
              <a:rPr lang="en-US" dirty="0"/>
              <a:t>Cache – copy of data in lower level of memory hierarchy</a:t>
            </a:r>
          </a:p>
          <a:p>
            <a:pPr marL="457200" indent="-457200"/>
            <a:r>
              <a:rPr lang="en-US" dirty="0"/>
              <a:t>Direct Mapped to find block in cache using Tag field and Valid bit for Hit</a:t>
            </a:r>
          </a:p>
          <a:p>
            <a:pPr marL="457200" indent="-457200"/>
            <a:r>
              <a:rPr lang="en-US" dirty="0"/>
              <a:t>Cache </a:t>
            </a:r>
            <a:r>
              <a:rPr lang="en-US" dirty="0" smtClean="0"/>
              <a:t>Design Organization Choices:</a:t>
            </a:r>
          </a:p>
          <a:p>
            <a:pPr marL="857250" lvl="1" indent="-457200"/>
            <a:r>
              <a:rPr lang="en-US" dirty="0"/>
              <a:t>Fully Associative, Set-Associative, Direct-Mapped</a:t>
            </a:r>
          </a:p>
          <a:p>
            <a:endParaRPr lang="en-US" dirty="0"/>
          </a:p>
        </p:txBody>
      </p:sp>
      <p:sp>
        <p:nvSpPr>
          <p:cNvPr id="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6</a:t>
            </a:fld>
            <a:endParaRPr lang="en-US"/>
          </a:p>
        </p:txBody>
      </p:sp>
      <p:sp>
        <p:nvSpPr>
          <p:cNvPr id="5" name="Date Placeholder 3"/>
          <p:cNvSpPr txBox="1">
            <a:spLocks/>
          </p:cNvSpPr>
          <p:nvPr/>
        </p:nvSpPr>
        <p:spPr>
          <a:xfrm>
            <a:off x="580107"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221472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Cache Organizations</a:t>
            </a:r>
            <a:endParaRPr lang="en-US" dirty="0"/>
          </a:p>
        </p:txBody>
      </p:sp>
      <p:sp>
        <p:nvSpPr>
          <p:cNvPr id="3" name="Content Placeholder 2"/>
          <p:cNvSpPr>
            <a:spLocks noGrp="1"/>
          </p:cNvSpPr>
          <p:nvPr>
            <p:ph idx="1"/>
          </p:nvPr>
        </p:nvSpPr>
        <p:spPr>
          <a:xfrm>
            <a:off x="609600" y="1600200"/>
            <a:ext cx="10972800" cy="4889089"/>
          </a:xfrm>
        </p:spPr>
        <p:txBody>
          <a:bodyPr>
            <a:normAutofit fontScale="92500" lnSpcReduction="20000"/>
          </a:bodyPr>
          <a:lstStyle/>
          <a:p>
            <a:r>
              <a:rPr lang="en-US" dirty="0" smtClean="0"/>
              <a:t>“</a:t>
            </a:r>
            <a:r>
              <a:rPr lang="en-US" dirty="0" smtClean="0">
                <a:solidFill>
                  <a:srgbClr val="0000FF"/>
                </a:solidFill>
              </a:rPr>
              <a:t>Fully Associative</a:t>
            </a:r>
            <a:r>
              <a:rPr lang="en-US" dirty="0" smtClean="0"/>
              <a:t>”: Block placed anywhere in cache</a:t>
            </a:r>
          </a:p>
          <a:p>
            <a:pPr lvl="1"/>
            <a:r>
              <a:rPr lang="en-US" dirty="0" smtClean="0"/>
              <a:t>First design last lecture</a:t>
            </a:r>
          </a:p>
          <a:p>
            <a:pPr lvl="1"/>
            <a:r>
              <a:rPr lang="en-US" dirty="0" smtClean="0"/>
              <a:t>Note: No Index field, but one comparator/block</a:t>
            </a:r>
          </a:p>
          <a:p>
            <a:r>
              <a:rPr lang="en-US" dirty="0"/>
              <a:t>“</a:t>
            </a:r>
            <a:r>
              <a:rPr lang="en-US" dirty="0">
                <a:solidFill>
                  <a:srgbClr val="0000FF"/>
                </a:solidFill>
              </a:rPr>
              <a:t>Direct Mapped</a:t>
            </a:r>
            <a:r>
              <a:rPr lang="en-US" dirty="0"/>
              <a:t>”: Block </a:t>
            </a:r>
            <a:r>
              <a:rPr lang="en-US" dirty="0" smtClean="0"/>
              <a:t>goes </a:t>
            </a:r>
            <a:r>
              <a:rPr lang="en-US" i="1" dirty="0" smtClean="0"/>
              <a:t>only </a:t>
            </a:r>
            <a:r>
              <a:rPr lang="en-US" i="1" dirty="0"/>
              <a:t>one </a:t>
            </a:r>
            <a:r>
              <a:rPr lang="en-US" i="1" dirty="0" smtClean="0"/>
              <a:t>place </a:t>
            </a:r>
            <a:r>
              <a:rPr lang="en-US" dirty="0" smtClean="0"/>
              <a:t>in cache </a:t>
            </a:r>
            <a:endParaRPr lang="en-US" dirty="0"/>
          </a:p>
          <a:p>
            <a:pPr lvl="1"/>
            <a:r>
              <a:rPr lang="en-US" dirty="0"/>
              <a:t>Note: Only </a:t>
            </a:r>
            <a:r>
              <a:rPr lang="en-US" dirty="0" smtClean="0"/>
              <a:t>one </a:t>
            </a:r>
            <a:r>
              <a:rPr lang="en-US" dirty="0"/>
              <a:t>comparator</a:t>
            </a:r>
          </a:p>
          <a:p>
            <a:pPr lvl="1"/>
            <a:r>
              <a:rPr lang="en-US" dirty="0"/>
              <a:t>Number of sets = number blocks</a:t>
            </a:r>
          </a:p>
          <a:p>
            <a:r>
              <a:rPr lang="en-US" dirty="0" smtClean="0"/>
              <a:t>“</a:t>
            </a:r>
            <a:r>
              <a:rPr lang="en-US" dirty="0">
                <a:solidFill>
                  <a:srgbClr val="0000FF"/>
                </a:solidFill>
              </a:rPr>
              <a:t>N-way Set Associative</a:t>
            </a:r>
            <a:r>
              <a:rPr lang="en-US" dirty="0"/>
              <a:t>”: N places for </a:t>
            </a:r>
            <a:r>
              <a:rPr lang="en-US" dirty="0" smtClean="0"/>
              <a:t>block in cache</a:t>
            </a:r>
            <a:endParaRPr lang="en-US" dirty="0"/>
          </a:p>
          <a:p>
            <a:pPr lvl="1"/>
            <a:r>
              <a:rPr lang="en-US" dirty="0"/>
              <a:t>Number of sets = </a:t>
            </a:r>
            <a:r>
              <a:rPr lang="en-US" dirty="0" smtClean="0"/>
              <a:t>Number </a:t>
            </a:r>
            <a:r>
              <a:rPr lang="en-US" dirty="0"/>
              <a:t>of </a:t>
            </a:r>
            <a:r>
              <a:rPr lang="en-US" dirty="0" smtClean="0"/>
              <a:t>Blocks </a:t>
            </a:r>
            <a:r>
              <a:rPr lang="en-US" dirty="0"/>
              <a:t>/ </a:t>
            </a:r>
            <a:r>
              <a:rPr lang="en-US" dirty="0" smtClean="0"/>
              <a:t>N</a:t>
            </a:r>
          </a:p>
          <a:p>
            <a:pPr lvl="1"/>
            <a:r>
              <a:rPr lang="en-US" dirty="0" smtClean="0"/>
              <a:t>N comparators</a:t>
            </a:r>
            <a:endParaRPr lang="en-US" dirty="0"/>
          </a:p>
          <a:p>
            <a:pPr lvl="1"/>
            <a:r>
              <a:rPr lang="en-US" b="1" i="1" dirty="0"/>
              <a:t>Fully Associative: N = number of blocks</a:t>
            </a:r>
          </a:p>
          <a:p>
            <a:pPr lvl="1"/>
            <a:r>
              <a:rPr lang="en-US" b="1" i="1" dirty="0"/>
              <a:t>Direct Mapped: N = </a:t>
            </a:r>
            <a:r>
              <a:rPr lang="en-US" b="1" i="1" dirty="0" smtClean="0"/>
              <a:t>1</a:t>
            </a:r>
            <a:endParaRPr lang="en-US" b="1" i="1" dirty="0"/>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7</a:t>
            </a:fld>
            <a:endParaRPr lang="en-US"/>
          </a:p>
        </p:txBody>
      </p:sp>
      <p:sp>
        <p:nvSpPr>
          <p:cNvPr id="5" name="Date Placeholder 3"/>
          <p:cNvSpPr txBox="1">
            <a:spLocks/>
          </p:cNvSpPr>
          <p:nvPr/>
        </p:nvSpPr>
        <p:spPr>
          <a:xfrm>
            <a:off x="56535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41272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dresse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97916" y="552245"/>
            <a:ext cx="6552897" cy="6409664"/>
          </a:xfrm>
          <a:prstGeom prst="rect">
            <a:avLst/>
          </a:prstGeom>
        </p:spPr>
      </p:pic>
      <p:sp>
        <p:nvSpPr>
          <p:cNvPr id="6" name="Title 1"/>
          <p:cNvSpPr>
            <a:spLocks noGrp="1"/>
          </p:cNvSpPr>
          <p:nvPr>
            <p:ph type="title"/>
          </p:nvPr>
        </p:nvSpPr>
        <p:spPr>
          <a:xfrm>
            <a:off x="609600" y="-226806"/>
            <a:ext cx="10972800" cy="1143000"/>
          </a:xfrm>
        </p:spPr>
        <p:txBody>
          <a:bodyPr>
            <a:normAutofit/>
          </a:bodyPr>
          <a:lstStyle/>
          <a:p>
            <a:r>
              <a:rPr lang="en-US" dirty="0" smtClean="0"/>
              <a:t>Memory Block vs. Word Addressing</a:t>
            </a:r>
            <a:endParaRPr lang="en-US" dirty="0"/>
          </a:p>
        </p:txBody>
      </p:sp>
      <p:sp>
        <p:nvSpPr>
          <p:cNvPr id="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8</a:t>
            </a:fld>
            <a:endParaRPr lang="en-US"/>
          </a:p>
        </p:txBody>
      </p:sp>
      <p:sp>
        <p:nvSpPr>
          <p:cNvPr id="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dirty="0"/>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Tree>
    <p:extLst>
      <p:ext uri="{BB962C8B-B14F-4D97-AF65-F5344CB8AC3E}">
        <p14:creationId xmlns:p14="http://schemas.microsoft.com/office/powerpoint/2010/main" val="92998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s.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97363" y="1208809"/>
            <a:ext cx="7712364" cy="5354584"/>
          </a:xfrm>
          <a:prstGeom prst="rect">
            <a:avLst/>
          </a:prstGeom>
        </p:spPr>
      </p:pic>
      <p:sp>
        <p:nvSpPr>
          <p:cNvPr id="2" name="Title 1"/>
          <p:cNvSpPr>
            <a:spLocks noGrp="1"/>
          </p:cNvSpPr>
          <p:nvPr>
            <p:ph type="title"/>
          </p:nvPr>
        </p:nvSpPr>
        <p:spPr>
          <a:xfrm>
            <a:off x="1981200" y="0"/>
            <a:ext cx="8229600" cy="711666"/>
          </a:xfrm>
        </p:spPr>
        <p:txBody>
          <a:bodyPr>
            <a:normAutofit fontScale="90000"/>
          </a:bodyPr>
          <a:lstStyle/>
          <a:p>
            <a:r>
              <a:rPr lang="en-US" dirty="0" smtClean="0"/>
              <a:t>Memory Block Number Aliasing</a:t>
            </a:r>
            <a:endParaRPr lang="en-US" dirty="0"/>
          </a:p>
        </p:txBody>
      </p:sp>
      <p:grpSp>
        <p:nvGrpSpPr>
          <p:cNvPr id="11" name="Group 10"/>
          <p:cNvGrpSpPr/>
          <p:nvPr/>
        </p:nvGrpSpPr>
        <p:grpSpPr>
          <a:xfrm>
            <a:off x="1972845" y="1499976"/>
            <a:ext cx="6898845" cy="401294"/>
            <a:chOff x="525480" y="1412384"/>
            <a:chExt cx="6898845" cy="401294"/>
          </a:xfrm>
        </p:grpSpPr>
        <p:sp>
          <p:nvSpPr>
            <p:cNvPr id="7" name="TextBox 6"/>
            <p:cNvSpPr txBox="1"/>
            <p:nvPr/>
          </p:nvSpPr>
          <p:spPr>
            <a:xfrm>
              <a:off x="525480" y="1412384"/>
              <a:ext cx="854621" cy="369332"/>
            </a:xfrm>
            <a:prstGeom prst="rect">
              <a:avLst/>
            </a:prstGeom>
            <a:noFill/>
          </p:spPr>
          <p:txBody>
            <a:bodyPr wrap="none" rtlCol="0">
              <a:spAutoFit/>
            </a:bodyPr>
            <a:lstStyle/>
            <a:p>
              <a:r>
                <a:rPr lang="en-US" dirty="0"/>
                <a:t>Block #</a:t>
              </a:r>
            </a:p>
          </p:txBody>
        </p:sp>
        <p:sp>
          <p:nvSpPr>
            <p:cNvPr id="8" name="TextBox 7"/>
            <p:cNvSpPr txBox="1"/>
            <p:nvPr/>
          </p:nvSpPr>
          <p:spPr>
            <a:xfrm>
              <a:off x="3239638" y="1444346"/>
              <a:ext cx="1505540" cy="369332"/>
            </a:xfrm>
            <a:prstGeom prst="rect">
              <a:avLst/>
            </a:prstGeom>
            <a:noFill/>
          </p:spPr>
          <p:txBody>
            <a:bodyPr wrap="none" rtlCol="0">
              <a:spAutoFit/>
            </a:bodyPr>
            <a:lstStyle/>
            <a:p>
              <a:r>
                <a:rPr lang="en-US" dirty="0"/>
                <a:t>Block # mod 8</a:t>
              </a:r>
            </a:p>
          </p:txBody>
        </p:sp>
        <p:sp>
          <p:nvSpPr>
            <p:cNvPr id="9" name="TextBox 8"/>
            <p:cNvSpPr txBox="1"/>
            <p:nvPr/>
          </p:nvSpPr>
          <p:spPr>
            <a:xfrm>
              <a:off x="5920939" y="1443463"/>
              <a:ext cx="1503386" cy="369332"/>
            </a:xfrm>
            <a:prstGeom prst="rect">
              <a:avLst/>
            </a:prstGeom>
            <a:noFill/>
          </p:spPr>
          <p:txBody>
            <a:bodyPr wrap="none" rtlCol="0">
              <a:spAutoFit/>
            </a:bodyPr>
            <a:lstStyle/>
            <a:p>
              <a:r>
                <a:rPr lang="en-US" dirty="0"/>
                <a:t>Block # mod 2</a:t>
              </a:r>
            </a:p>
          </p:txBody>
        </p:sp>
      </p:grpSp>
      <p:sp>
        <p:nvSpPr>
          <p:cNvPr id="10" name="TextBox 9"/>
          <p:cNvSpPr txBox="1"/>
          <p:nvPr/>
        </p:nvSpPr>
        <p:spPr>
          <a:xfrm>
            <a:off x="2947191" y="635024"/>
            <a:ext cx="6097888" cy="523220"/>
          </a:xfrm>
          <a:prstGeom prst="rect">
            <a:avLst/>
          </a:prstGeom>
          <a:noFill/>
        </p:spPr>
        <p:txBody>
          <a:bodyPr wrap="none" rtlCol="0">
            <a:spAutoFit/>
          </a:bodyPr>
          <a:lstStyle/>
          <a:p>
            <a:r>
              <a:rPr lang="en-US" sz="2800" i="1" dirty="0"/>
              <a:t>12-bit memory addresses, 16 Byte blocks</a:t>
            </a:r>
          </a:p>
        </p:txBody>
      </p:sp>
      <p:sp>
        <p:nvSpPr>
          <p:cNvPr id="12" name="Date Placeholder 3"/>
          <p:cNvSpPr txBox="1">
            <a:spLocks/>
          </p:cNvSpPr>
          <p:nvPr/>
        </p:nvSpPr>
        <p:spPr>
          <a:xfrm>
            <a:off x="1981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10/16/17</a:t>
            </a:fld>
            <a:endParaRPr lang="en-US"/>
          </a:p>
        </p:txBody>
      </p:sp>
      <p:sp>
        <p:nvSpPr>
          <p:cNvPr id="1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14" name="Slide Number Placeholder 5"/>
          <p:cNvSpPr>
            <a:spLocks noGrp="1"/>
          </p:cNvSpPr>
          <p:nvPr>
            <p:ph type="sldNum" sz="quarter" idx="4294967295"/>
          </p:nvPr>
        </p:nvSpPr>
        <p:spPr>
          <a:xfrm>
            <a:off x="8077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9</a:t>
            </a:fld>
            <a:endParaRPr lang="en-US"/>
          </a:p>
        </p:txBody>
      </p:sp>
    </p:spTree>
    <p:extLst>
      <p:ext uri="{BB962C8B-B14F-4D97-AF65-F5344CB8AC3E}">
        <p14:creationId xmlns:p14="http://schemas.microsoft.com/office/powerpoint/2010/main" val="215424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34740</TotalTime>
  <Words>4090</Words>
  <Application>Microsoft Macintosh PowerPoint</Application>
  <PresentationFormat>Widescreen</PresentationFormat>
  <Paragraphs>907</Paragraphs>
  <Slides>50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Courier</vt:lpstr>
      <vt:lpstr>Monotype Sorts</vt:lpstr>
      <vt:lpstr>ＭＳ Ｐゴシック</vt:lpstr>
      <vt:lpstr>Arial</vt:lpstr>
      <vt:lpstr>Office Theme</vt:lpstr>
      <vt:lpstr>CS 61C: Great Ideas in Computer Architecture (Machine Structures) Caches Part 2</vt:lpstr>
      <vt:lpstr>Outline</vt:lpstr>
      <vt:lpstr>Outline</vt:lpstr>
      <vt:lpstr>Typical Memory Hierarchy</vt:lpstr>
      <vt:lpstr>Adding Cache to Computer</vt:lpstr>
      <vt:lpstr>Key Cache Concepts</vt:lpstr>
      <vt:lpstr>Cache Organizations</vt:lpstr>
      <vt:lpstr>Memory Block vs. Word Addressing</vt:lpstr>
      <vt:lpstr>Memory Block Number Aliasing</vt:lpstr>
      <vt:lpstr>Processor Address Fields Used by Cache Controller</vt:lpstr>
      <vt:lpstr>What Limits Number of Sets?</vt:lpstr>
      <vt:lpstr>Direct Mapped Cache Example:  Mapping a 6-bit Memory Address</vt:lpstr>
      <vt:lpstr>One More Detail: Valid Bit</vt:lpstr>
      <vt:lpstr>Cache Organization:   Simple First Example</vt:lpstr>
      <vt:lpstr>Example: Alternatives in an 8 Block Cache</vt:lpstr>
      <vt:lpstr>Direct-Mapped Cache</vt:lpstr>
      <vt:lpstr>Peer Instruction</vt:lpstr>
      <vt:lpstr>Break!</vt:lpstr>
      <vt:lpstr>Outline</vt:lpstr>
      <vt:lpstr>Handling Stores with Write-Through</vt:lpstr>
      <vt:lpstr>Write-Through Cache</vt:lpstr>
      <vt:lpstr>Handling Stores with Write-Back</vt:lpstr>
      <vt:lpstr>Write-Back Cache</vt:lpstr>
      <vt:lpstr>Write-Through vs. Write-Back</vt:lpstr>
      <vt:lpstr>Administrivia</vt:lpstr>
      <vt:lpstr>Outline</vt:lpstr>
      <vt:lpstr>Cache (Performance) Terms</vt:lpstr>
      <vt:lpstr>Average Memory Access Time (AMAT)</vt:lpstr>
      <vt:lpstr>Peer Instruction</vt:lpstr>
      <vt:lpstr>Ping Pong Cache Example: Direct-Mapped Cache w/4 Single-Word Blocks, Worst-Case Reference String</vt:lpstr>
      <vt:lpstr>Ping Pong Cache Example: Direct-Mapped Cache w/4 Single-Word Blocks, Worst-Case Reference String</vt:lpstr>
      <vt:lpstr>Outline</vt:lpstr>
      <vt:lpstr>Example: 2-Way Set Associative $ (4 words = 2 sets x 2 ways per set)</vt:lpstr>
      <vt:lpstr>Ping Pong Cache Example: 4 Word 2-Way SA $, Same Reference String</vt:lpstr>
      <vt:lpstr>Ping Pong Cache Example: 4-Word 2-Way SA $, Same Reference String</vt:lpstr>
      <vt:lpstr>Four-Way Set-Associative Cache</vt:lpstr>
      <vt:lpstr>Break!</vt:lpstr>
      <vt:lpstr>Range of Set-Associative Caches</vt:lpstr>
      <vt:lpstr>Range of Set-Associative Caches</vt:lpstr>
      <vt:lpstr>Total Cache Capacity =</vt:lpstr>
      <vt:lpstr>Total Cache Capacity =</vt:lpstr>
      <vt:lpstr>Your Turn</vt:lpstr>
      <vt:lpstr>Peer Instruction</vt:lpstr>
      <vt:lpstr>Peer Instruction</vt:lpstr>
      <vt:lpstr>Costs of Set-Associative Caches</vt:lpstr>
      <vt:lpstr>Cache Replacement Policies</vt:lpstr>
      <vt:lpstr>Benefits of Set-Associative Caches</vt:lpstr>
      <vt:lpstr>Outline</vt:lpstr>
      <vt:lpstr>Chip Photos</vt:lpstr>
      <vt:lpstr>And in Conclusion …</vt:lpstr>
    </vt:vector>
  </TitlesOfParts>
  <Company>UC Berkeley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Steven Ho</cp:lastModifiedBy>
  <cp:revision>482</cp:revision>
  <cp:lastPrinted>2013-11-13T20:51:57Z</cp:lastPrinted>
  <dcterms:created xsi:type="dcterms:W3CDTF">2012-04-08T11:43:00Z</dcterms:created>
  <dcterms:modified xsi:type="dcterms:W3CDTF">2017-10-17T05:26:26Z</dcterms:modified>
</cp:coreProperties>
</file>